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0" r:id="rId1"/>
  </p:sldMasterIdLst>
  <p:notesMasterIdLst>
    <p:notesMasterId r:id="rId13"/>
  </p:notesMasterIdLst>
  <p:handoutMasterIdLst>
    <p:handoutMasterId r:id="rId14"/>
  </p:handoutMasterIdLst>
  <p:sldIdLst>
    <p:sldId id="258" r:id="rId2"/>
    <p:sldId id="259" r:id="rId3"/>
    <p:sldId id="260" r:id="rId4"/>
    <p:sldId id="261" r:id="rId5"/>
    <p:sldId id="262" r:id="rId6"/>
    <p:sldId id="263" r:id="rId7"/>
    <p:sldId id="264" r:id="rId8"/>
    <p:sldId id="265" r:id="rId9"/>
    <p:sldId id="266" r:id="rId10"/>
    <p:sldId id="267" r:id="rId11"/>
    <p:sldId id="268" r:id="rId12"/>
  </p:sldIdLst>
  <p:sldSz cx="9144000" cy="5143500" type="screen16x9"/>
  <p:notesSz cx="6858000" cy="9144000"/>
  <p:defaultTextStyle>
    <a:defPPr>
      <a:defRPr lang="en-US"/>
    </a:defPPr>
    <a:lvl1pPr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0027"/>
    <a:srgbClr val="BB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44"/>
    <p:restoredTop sz="94654"/>
  </p:normalViewPr>
  <p:slideViewPr>
    <p:cSldViewPr>
      <p:cViewPr varScale="1">
        <p:scale>
          <a:sx n="206" d="100"/>
          <a:sy n="206" d="100"/>
        </p:scale>
        <p:origin x="150" y="15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0"/>
    </p:cViewPr>
  </p:sorterViewPr>
  <p:notesViewPr>
    <p:cSldViewPr>
      <p:cViewPr>
        <p:scale>
          <a:sx n="77" d="100"/>
          <a:sy n="77" d="100"/>
        </p:scale>
        <p:origin x="5504" y="24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charset="0"/>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Open Sans" charset="0"/>
              </a:defRPr>
            </a:lvl1pPr>
          </a:lstStyle>
          <a:p>
            <a:pPr>
              <a:defRPr/>
            </a:pPr>
            <a:fld id="{59AAF3D2-EDFA-BA42-9460-032E57456FC5}" type="datetimeFigureOut">
              <a:rPr lang="en-US"/>
              <a:pPr>
                <a:defRPr/>
              </a:pPr>
              <a:t>4/22/2024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Open Sans"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atin typeface="Open Sans" charset="0"/>
              </a:defRPr>
            </a:lvl1pPr>
          </a:lstStyle>
          <a:p>
            <a:pPr>
              <a:defRPr/>
            </a:pPr>
            <a:fld id="{53E6B18D-BC97-A741-A494-5A40B396D863}"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baseline="0">
                <a:latin typeface="Open Sans" charset="0"/>
                <a:ea typeface="ＭＳ Ｐゴシック" charset="0"/>
                <a:cs typeface="Geneva" charset="0"/>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baseline="0">
                <a:latin typeface="Open Sans" charset="0"/>
                <a:ea typeface="ＭＳ Ｐゴシック" charset="0"/>
                <a:cs typeface="Geneva"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baseline="0">
                <a:latin typeface="Open Sans" charset="0"/>
                <a:ea typeface="ＭＳ Ｐゴシック" charset="0"/>
                <a:cs typeface="Geneva" charset="0"/>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baseline="0">
                <a:latin typeface="Open Sans" charset="0"/>
              </a:defRPr>
            </a:lvl1pPr>
          </a:lstStyle>
          <a:p>
            <a:pPr>
              <a:defRPr/>
            </a:pPr>
            <a:fld id="{2B24F439-14CB-B64A-A38E-43868DBA8F9B}"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Open Sans" charset="0"/>
        <a:ea typeface="ＭＳ Ｐゴシック" charset="0"/>
        <a:cs typeface="Geneva" pitchFamily="-110" charset="-128"/>
      </a:defRPr>
    </a:lvl1pPr>
    <a:lvl2pPr marL="4572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2pPr>
    <a:lvl3pPr marL="9144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3pPr>
    <a:lvl4pPr marL="13716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4pPr>
    <a:lvl5pPr marL="18288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fld id="{A4676FBE-E17B-9F40-B294-2A0EC4B80004}" type="slidenum">
              <a:rPr lang="en-US" altLang="x-none" sz="1200">
                <a:latin typeface="Open Sans" charset="0"/>
              </a:rPr>
              <a:pPr/>
              <a:t>1</a:t>
            </a:fld>
            <a:endParaRPr lang="en-US" altLang="x-none" sz="1200">
              <a:latin typeface="Open Sans" charset="0"/>
            </a:endParaRPr>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x-none">
                <a:ea typeface="ＭＳ Ｐゴシック" charset="-128"/>
                <a:cs typeface="Geneva" charset="0"/>
              </a:rPr>
              <a:t>Main title: 40 pt. Arial</a:t>
            </a:r>
          </a:p>
          <a:p>
            <a:pPr eaLnBrk="1" hangingPunct="1"/>
            <a:br>
              <a:rPr lang="en-US" altLang="x-none">
                <a:ea typeface="ＭＳ Ｐゴシック" charset="-128"/>
                <a:cs typeface="Geneva" charset="0"/>
              </a:rPr>
            </a:br>
            <a:r>
              <a:rPr lang="en-US" altLang="x-none">
                <a:ea typeface="ＭＳ Ｐゴシック" charset="-128"/>
                <a:cs typeface="Geneva" charset="0"/>
              </a:rPr>
              <a:t>Presenter Name: 16 pt. Arial</a:t>
            </a:r>
          </a:p>
          <a:p>
            <a:pPr eaLnBrk="1" hangingPunct="1"/>
            <a:r>
              <a:rPr lang="en-US" altLang="x-none">
                <a:ea typeface="ＭＳ Ｐゴシック" charset="-128"/>
                <a:cs typeface="Geneva" charset="0"/>
              </a:rPr>
              <a:t>Presenters Title: 16 pt. Arial Italic</a:t>
            </a:r>
          </a:p>
          <a:p>
            <a:pPr eaLnBrk="1" hangingPunct="1"/>
            <a:endParaRPr lang="en-US" altLang="x-none">
              <a:ea typeface="ＭＳ Ｐゴシック" charset="-128"/>
              <a:cs typeface="Geneva" charset="0"/>
            </a:endParaRPr>
          </a:p>
        </p:txBody>
      </p:sp>
    </p:spTree>
    <p:extLst>
      <p:ext uri="{BB962C8B-B14F-4D97-AF65-F5344CB8AC3E}">
        <p14:creationId xmlns:p14="http://schemas.microsoft.com/office/powerpoint/2010/main" val="2982755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2" name="Rectangle 5"/>
          <p:cNvSpPr>
            <a:spLocks noChangeArrowheads="1"/>
          </p:cNvSpPr>
          <p:nvPr/>
        </p:nvSpPr>
        <p:spPr bwMode="auto">
          <a:xfrm>
            <a:off x="0" y="0"/>
            <a:ext cx="9144000" cy="5143500"/>
          </a:xfrm>
          <a:prstGeom prst="rect">
            <a:avLst/>
          </a:prstGeom>
          <a:solidFill>
            <a:srgbClr val="BB00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pPr>
              <a:defRPr/>
            </a:pPr>
            <a:endParaRPr lang="x-none" altLang="x-none">
              <a:latin typeface="Open Sans Regular" charset="0"/>
            </a:endParaRPr>
          </a:p>
        </p:txBody>
      </p:sp>
      <p:pic>
        <p:nvPicPr>
          <p:cNvPr id="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895350"/>
            <a:ext cx="34290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_Plaid-Digital_FINAL-NEW.png"/>
          <p:cNvPicPr>
            <a:picLocks noChangeAspect="1"/>
          </p:cNvPicPr>
          <p:nvPr/>
        </p:nvPicPr>
        <p:blipFill>
          <a:blip r:embed="rId3">
            <a:extLst>
              <a:ext uri="{28A0092B-C50C-407E-A947-70E740481C1C}">
                <a14:useLocalDpi xmlns:a14="http://schemas.microsoft.com/office/drawing/2010/main" val="0"/>
              </a:ext>
            </a:extLst>
          </a:blip>
          <a:srcRect l="84737" t="23988" r="4771" b="1990"/>
          <a:stretch>
            <a:fillRect/>
          </a:stretch>
        </p:blipFill>
        <p:spPr bwMode="auto">
          <a:xfrm>
            <a:off x="457200" y="0"/>
            <a:ext cx="7905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userDrawn="1"/>
        </p:nvSpPr>
        <p:spPr bwMode="auto">
          <a:xfrm>
            <a:off x="0" y="0"/>
            <a:ext cx="9144000" cy="5143500"/>
          </a:xfrm>
          <a:prstGeom prst="rect">
            <a:avLst/>
          </a:prstGeom>
          <a:solidFill>
            <a:srgbClr val="BB00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pPr>
              <a:defRPr/>
            </a:pPr>
            <a:endParaRPr lang="x-none" altLang="x-none">
              <a:latin typeface="Open Sans Regular" charset="0"/>
            </a:endParaRPr>
          </a:p>
        </p:txBody>
      </p:sp>
      <p:pic>
        <p:nvPicPr>
          <p:cNvPr id="6"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895350"/>
            <a:ext cx="34290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_Plaid-Digital_FINAL-NEW.png"/>
          <p:cNvPicPr>
            <a:picLocks noChangeAspect="1"/>
          </p:cNvPicPr>
          <p:nvPr userDrawn="1"/>
        </p:nvPicPr>
        <p:blipFill>
          <a:blip r:embed="rId3">
            <a:extLst>
              <a:ext uri="{28A0092B-C50C-407E-A947-70E740481C1C}">
                <a14:useLocalDpi xmlns:a14="http://schemas.microsoft.com/office/drawing/2010/main" val="0"/>
              </a:ext>
            </a:extLst>
          </a:blip>
          <a:srcRect l="84737" t="23988" r="4771" b="1990"/>
          <a:stretch>
            <a:fillRect/>
          </a:stretch>
        </p:blipFill>
        <p:spPr bwMode="auto">
          <a:xfrm>
            <a:off x="457200" y="0"/>
            <a:ext cx="7905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9314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321613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6" name="Content Placeholder 5"/>
          <p:cNvSpPr>
            <a:spLocks noGrp="1"/>
          </p:cNvSpPr>
          <p:nvPr>
            <p:ph sz="quarter" idx="10"/>
          </p:nvPr>
        </p:nvSpPr>
        <p:spPr>
          <a:xfrm>
            <a:off x="457200" y="1200150"/>
            <a:ext cx="8229600" cy="3429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928111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4" name="Content Placeholder 3"/>
          <p:cNvSpPr>
            <a:spLocks noGrp="1"/>
          </p:cNvSpPr>
          <p:nvPr>
            <p:ph sz="quarter" idx="10"/>
          </p:nvPr>
        </p:nvSpPr>
        <p:spPr>
          <a:xfrm>
            <a:off x="457200" y="1200150"/>
            <a:ext cx="3962400" cy="3429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Content Placeholder 5"/>
          <p:cNvSpPr>
            <a:spLocks noGrp="1"/>
          </p:cNvSpPr>
          <p:nvPr>
            <p:ph sz="quarter" idx="11"/>
          </p:nvPr>
        </p:nvSpPr>
        <p:spPr>
          <a:xfrm>
            <a:off x="4727448" y="1212300"/>
            <a:ext cx="3959352" cy="3429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1598285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4" name="Content Placeholder 3"/>
          <p:cNvSpPr>
            <a:spLocks noGrp="1"/>
          </p:cNvSpPr>
          <p:nvPr>
            <p:ph sz="quarter" idx="10"/>
          </p:nvPr>
        </p:nvSpPr>
        <p:spPr>
          <a:xfrm>
            <a:off x="457200" y="1200150"/>
            <a:ext cx="2590800" cy="3429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Content Placeholder 3"/>
          <p:cNvSpPr>
            <a:spLocks noGrp="1"/>
          </p:cNvSpPr>
          <p:nvPr>
            <p:ph sz="quarter" idx="11"/>
          </p:nvPr>
        </p:nvSpPr>
        <p:spPr>
          <a:xfrm>
            <a:off x="3276600" y="1200150"/>
            <a:ext cx="2590800" cy="3429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Content Placeholder 3"/>
          <p:cNvSpPr>
            <a:spLocks noGrp="1"/>
          </p:cNvSpPr>
          <p:nvPr>
            <p:ph sz="quarter" idx="12"/>
          </p:nvPr>
        </p:nvSpPr>
        <p:spPr>
          <a:xfrm>
            <a:off x="6096000" y="1200150"/>
            <a:ext cx="2590800" cy="3429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166711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4" name="Content Placeholder 3"/>
          <p:cNvSpPr>
            <a:spLocks noGrp="1"/>
          </p:cNvSpPr>
          <p:nvPr>
            <p:ph sz="quarter" idx="10"/>
          </p:nvPr>
        </p:nvSpPr>
        <p:spPr>
          <a:xfrm>
            <a:off x="457200" y="1200150"/>
            <a:ext cx="1905000" cy="3429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Content Placeholder 3"/>
          <p:cNvSpPr>
            <a:spLocks noGrp="1"/>
          </p:cNvSpPr>
          <p:nvPr>
            <p:ph sz="quarter" idx="11"/>
          </p:nvPr>
        </p:nvSpPr>
        <p:spPr>
          <a:xfrm>
            <a:off x="2565400" y="1200150"/>
            <a:ext cx="1905000" cy="3429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Content Placeholder 3"/>
          <p:cNvSpPr>
            <a:spLocks noGrp="1"/>
          </p:cNvSpPr>
          <p:nvPr>
            <p:ph sz="quarter" idx="12"/>
          </p:nvPr>
        </p:nvSpPr>
        <p:spPr>
          <a:xfrm>
            <a:off x="4673600" y="1200150"/>
            <a:ext cx="1905000" cy="3429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Content Placeholder 3"/>
          <p:cNvSpPr>
            <a:spLocks noGrp="1"/>
          </p:cNvSpPr>
          <p:nvPr>
            <p:ph sz="quarter" idx="13"/>
          </p:nvPr>
        </p:nvSpPr>
        <p:spPr>
          <a:xfrm>
            <a:off x="6781800" y="1200150"/>
            <a:ext cx="1905000" cy="3429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89906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338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7" name="Picture 3" descr="_Plaid-Digital_FINAL-NEW.png"/>
          <p:cNvPicPr>
            <a:picLocks noChangeAspect="1"/>
          </p:cNvPicPr>
          <p:nvPr/>
        </p:nvPicPr>
        <p:blipFill>
          <a:blip r:embed="rId9">
            <a:extLst>
              <a:ext uri="{28A0092B-C50C-407E-A947-70E740481C1C}">
                <a14:useLocalDpi xmlns:a14="http://schemas.microsoft.com/office/drawing/2010/main" val="0"/>
              </a:ext>
            </a:extLst>
          </a:blip>
          <a:srcRect l="59550" t="20876" r="39888" b="2893"/>
          <a:stretch>
            <a:fillRect/>
          </a:stretch>
        </p:blipFill>
        <p:spPr bwMode="auto">
          <a:xfrm rot="5400000">
            <a:off x="3798887" y="1046163"/>
            <a:ext cx="60325" cy="765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3" descr="_Plaid-Digital_FINAL-NEW.png"/>
          <p:cNvPicPr>
            <a:picLocks noChangeAspect="1"/>
          </p:cNvPicPr>
          <p:nvPr userDrawn="1"/>
        </p:nvPicPr>
        <p:blipFill>
          <a:blip r:embed="rId9">
            <a:extLst>
              <a:ext uri="{28A0092B-C50C-407E-A947-70E740481C1C}">
                <a14:useLocalDpi xmlns:a14="http://schemas.microsoft.com/office/drawing/2010/main" val="0"/>
              </a:ext>
            </a:extLst>
          </a:blip>
          <a:srcRect l="59550" t="20876" r="39888" b="2893"/>
          <a:stretch>
            <a:fillRect/>
          </a:stretch>
        </p:blipFill>
        <p:spPr bwMode="auto">
          <a:xfrm rot="5400000">
            <a:off x="3798887" y="1046163"/>
            <a:ext cx="60325" cy="765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Title Placeholder 1"/>
          <p:cNvSpPr>
            <a:spLocks noGrp="1"/>
          </p:cNvSpPr>
          <p:nvPr>
            <p:ph type="title"/>
          </p:nvPr>
        </p:nvSpPr>
        <p:spPr bwMode="auto">
          <a:xfrm>
            <a:off x="457200" y="36195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x-none"/>
          </a:p>
        </p:txBody>
      </p:sp>
      <p:sp>
        <p:nvSpPr>
          <p:cNvPr id="1031" name="Text Placeholder 2"/>
          <p:cNvSpPr>
            <a:spLocks noGrp="1"/>
          </p:cNvSpPr>
          <p:nvPr>
            <p:ph type="body" idx="1"/>
          </p:nvPr>
        </p:nvSpPr>
        <p:spPr bwMode="auto">
          <a:xfrm>
            <a:off x="457200" y="1200150"/>
            <a:ext cx="8229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ltLang="x-none"/>
          </a:p>
        </p:txBody>
      </p:sp>
      <p:pic>
        <p:nvPicPr>
          <p:cNvPr id="10" name="Picture 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772400" y="4248150"/>
            <a:ext cx="1154590" cy="736392"/>
          </a:xfrm>
          <a:prstGeom prst="rect">
            <a:avLst/>
          </a:prstGeom>
        </p:spPr>
      </p:pic>
      <p:sp>
        <p:nvSpPr>
          <p:cNvPr id="7" name="Slide Number">
            <a:extLst>
              <a:ext uri="{FF2B5EF4-FFF2-40B4-BE49-F238E27FC236}">
                <a16:creationId xmlns:a16="http://schemas.microsoft.com/office/drawing/2014/main" id="{51D83416-00FF-7E42-B8E5-8A7EE0EDCA91}"/>
              </a:ext>
            </a:extLst>
          </p:cNvPr>
          <p:cNvSpPr txBox="1">
            <a:spLocks noGrp="1"/>
          </p:cNvSpPr>
          <p:nvPr>
            <p:ph type="sldNum" sz="quarter" idx="4"/>
          </p:nvPr>
        </p:nvSpPr>
        <p:spPr>
          <a:xfrm>
            <a:off x="11073918" y="6400413"/>
            <a:ext cx="279883" cy="276999"/>
          </a:xfrm>
          <a:prstGeom prst="rect">
            <a:avLst/>
          </a:prstGeom>
          <a:ln w="12700">
            <a:miter lim="400000"/>
          </a:ln>
        </p:spPr>
        <p:txBody>
          <a:bodyPr wrap="none" lIns="45719" rIns="45719" anchor="ctr">
            <a:spAutoFit/>
          </a:bodyPr>
          <a:lstStyle>
            <a:lvl1pPr algn="r">
              <a:defRPr sz="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stStyle>
          <a:p>
            <a:fld id="{86CB4B4D-7CA3-9044-876B-883B54F8677D}" type="slidenum">
              <a:rPr lang="en-US" smtClean="0"/>
              <a:pPr/>
              <a:t>‹#›</a:t>
            </a:fld>
            <a:endParaRPr lang="en-US" dirty="0"/>
          </a:p>
        </p:txBody>
      </p:sp>
      <p:sp>
        <p:nvSpPr>
          <p:cNvPr id="8" name="Slide Number">
            <a:extLst>
              <a:ext uri="{FF2B5EF4-FFF2-40B4-BE49-F238E27FC236}">
                <a16:creationId xmlns:a16="http://schemas.microsoft.com/office/drawing/2014/main" id="{ADBF4EFE-C980-B844-B5ED-B8094C71D895}"/>
              </a:ext>
            </a:extLst>
          </p:cNvPr>
          <p:cNvSpPr txBox="1">
            <a:spLocks/>
          </p:cNvSpPr>
          <p:nvPr userDrawn="1"/>
        </p:nvSpPr>
        <p:spPr>
          <a:xfrm>
            <a:off x="11226318" y="6552813"/>
            <a:ext cx="279883" cy="276999"/>
          </a:xfrm>
          <a:prstGeom prst="rect">
            <a:avLst/>
          </a:prstGeom>
          <a:ln w="12700">
            <a:miter lim="400000"/>
          </a:ln>
        </p:spPr>
        <p:txBody>
          <a:bodyPr wrap="none" lIns="45719" rIns="4571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mtClean="0"/>
              <a:pPr/>
              <a:t>‹#›</a:t>
            </a:fld>
            <a:endParaRPr lang="en-US" dirty="0"/>
          </a:p>
        </p:txBody>
      </p:sp>
      <p:sp>
        <p:nvSpPr>
          <p:cNvPr id="9" name="Slide Number">
            <a:extLst>
              <a:ext uri="{FF2B5EF4-FFF2-40B4-BE49-F238E27FC236}">
                <a16:creationId xmlns:a16="http://schemas.microsoft.com/office/drawing/2014/main" id="{7BE7423C-EEE2-3F45-8EF7-78515AA765E4}"/>
              </a:ext>
            </a:extLst>
          </p:cNvPr>
          <p:cNvSpPr txBox="1">
            <a:spLocks/>
          </p:cNvSpPr>
          <p:nvPr userDrawn="1"/>
        </p:nvSpPr>
        <p:spPr>
          <a:xfrm>
            <a:off x="11378718" y="6705213"/>
            <a:ext cx="279883" cy="276999"/>
          </a:xfrm>
          <a:prstGeom prst="rect">
            <a:avLst/>
          </a:prstGeom>
          <a:ln w="12700">
            <a:miter lim="400000"/>
          </a:ln>
        </p:spPr>
        <p:txBody>
          <a:bodyPr wrap="none" lIns="45719" rIns="4571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mtClean="0"/>
              <a:pPr/>
              <a:t>‹#›</a:t>
            </a:fld>
            <a:endParaRPr lang="en-US" dirty="0"/>
          </a:p>
        </p:txBody>
      </p:sp>
      <p:sp>
        <p:nvSpPr>
          <p:cNvPr id="11" name="Slide Number">
            <a:extLst>
              <a:ext uri="{FF2B5EF4-FFF2-40B4-BE49-F238E27FC236}">
                <a16:creationId xmlns:a16="http://schemas.microsoft.com/office/drawing/2014/main" id="{4C78D2C9-EC69-C447-A43E-74428D9672F5}"/>
              </a:ext>
            </a:extLst>
          </p:cNvPr>
          <p:cNvSpPr txBox="1">
            <a:spLocks/>
          </p:cNvSpPr>
          <p:nvPr userDrawn="1"/>
        </p:nvSpPr>
        <p:spPr>
          <a:xfrm>
            <a:off x="11531118" y="6857613"/>
            <a:ext cx="279883" cy="276999"/>
          </a:xfrm>
          <a:prstGeom prst="rect">
            <a:avLst/>
          </a:prstGeom>
          <a:ln w="12700">
            <a:miter lim="400000"/>
          </a:ln>
        </p:spPr>
        <p:txBody>
          <a:bodyPr wrap="none" lIns="45719" rIns="4571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mtClean="0"/>
              <a:pPr/>
              <a:t>‹#›</a:t>
            </a:fld>
            <a:endParaRPr lang="en-US" dirty="0"/>
          </a:p>
        </p:txBody>
      </p:sp>
      <p:sp>
        <p:nvSpPr>
          <p:cNvPr id="3" name="TextBox 2">
            <a:extLst>
              <a:ext uri="{FF2B5EF4-FFF2-40B4-BE49-F238E27FC236}">
                <a16:creationId xmlns:a16="http://schemas.microsoft.com/office/drawing/2014/main" id="{AD71E7F3-AD6C-224E-BD90-D1A35CEDCAE6}"/>
              </a:ext>
            </a:extLst>
          </p:cNvPr>
          <p:cNvSpPr txBox="1"/>
          <p:nvPr userDrawn="1"/>
        </p:nvSpPr>
        <p:spPr>
          <a:xfrm>
            <a:off x="8534400" y="100340"/>
            <a:ext cx="506890" cy="261610"/>
          </a:xfrm>
          <a:prstGeom prst="rect">
            <a:avLst/>
          </a:prstGeom>
          <a:noFill/>
        </p:spPr>
        <p:txBody>
          <a:bodyPr wrap="square" rtlCol="0">
            <a:spAutoFit/>
          </a:bodyPr>
          <a:lstStyle/>
          <a:p>
            <a:pPr algn="r"/>
            <a:fld id="{86CB4B4D-7CA3-9044-876B-883B54F8677D}" type="slidenum">
              <a:rPr lang="en-US" sz="1100" smtClean="0">
                <a:solidFill>
                  <a:schemeClr val="tx1">
                    <a:lumMod val="50000"/>
                    <a:lumOff val="50000"/>
                  </a:schemeClr>
                </a:solidFill>
              </a:rPr>
              <a:pPr algn="r"/>
              <a:t>‹#›</a:t>
            </a:fld>
            <a:endParaRPr lang="en-US" sz="1100" dirty="0">
              <a:solidFill>
                <a:schemeClr val="tx1">
                  <a:lumMod val="50000"/>
                  <a:lumOff val="50000"/>
                </a:schemeClr>
              </a:solidFill>
            </a:endParaRPr>
          </a:p>
        </p:txBody>
      </p:sp>
    </p:spTree>
  </p:cSld>
  <p:clrMap bg1="lt1" tx1="dk1" bg2="lt2" tx2="dk2" accent1="accent1" accent2="accent2" accent3="accent3" accent4="accent4" accent5="accent5" accent6="accent6" hlink="hlink" folHlink="folHlink"/>
  <p:sldLayoutIdLst>
    <p:sldLayoutId id="2147483825" r:id="rId1"/>
    <p:sldLayoutId id="2147483819" r:id="rId2"/>
    <p:sldLayoutId id="2147483820" r:id="rId3"/>
    <p:sldLayoutId id="2147483821" r:id="rId4"/>
    <p:sldLayoutId id="2147483822" r:id="rId5"/>
    <p:sldLayoutId id="2147483823" r:id="rId6"/>
    <p:sldLayoutId id="2147483824" r:id="rId7"/>
  </p:sldLayoutIdLst>
  <p:hf hdr="0" ftr="0" dt="0"/>
  <p:txStyles>
    <p:titleStyle>
      <a:lvl1pPr algn="l" rtl="0" eaLnBrk="1" fontAlgn="base" hangingPunct="1">
        <a:spcBef>
          <a:spcPct val="0"/>
        </a:spcBef>
        <a:spcAft>
          <a:spcPct val="0"/>
        </a:spcAft>
        <a:defRPr sz="2400" b="1">
          <a:solidFill>
            <a:schemeClr val="tx1"/>
          </a:solidFill>
          <a:latin typeface="Open Sans" charset="0"/>
          <a:ea typeface="Open Sans" charset="0"/>
          <a:cs typeface="Open Sans" charset="0"/>
        </a:defRPr>
      </a:lvl1pPr>
      <a:lvl2pPr algn="l" rtl="0" eaLnBrk="1" fontAlgn="base" hangingPunct="1">
        <a:spcBef>
          <a:spcPct val="0"/>
        </a:spcBef>
        <a:spcAft>
          <a:spcPct val="0"/>
        </a:spcAft>
        <a:defRPr sz="2400" b="1">
          <a:solidFill>
            <a:schemeClr val="tx1"/>
          </a:solidFill>
          <a:latin typeface="Open Sans" charset="0"/>
          <a:ea typeface="Open Sans" charset="0"/>
          <a:cs typeface="Open Sans" charset="0"/>
        </a:defRPr>
      </a:lvl2pPr>
      <a:lvl3pPr algn="l" rtl="0" eaLnBrk="1" fontAlgn="base" hangingPunct="1">
        <a:spcBef>
          <a:spcPct val="0"/>
        </a:spcBef>
        <a:spcAft>
          <a:spcPct val="0"/>
        </a:spcAft>
        <a:defRPr sz="2400" b="1">
          <a:solidFill>
            <a:schemeClr val="tx1"/>
          </a:solidFill>
          <a:latin typeface="Open Sans" charset="0"/>
          <a:ea typeface="Open Sans" charset="0"/>
          <a:cs typeface="Open Sans" charset="0"/>
        </a:defRPr>
      </a:lvl3pPr>
      <a:lvl4pPr algn="l" rtl="0" eaLnBrk="1" fontAlgn="base" hangingPunct="1">
        <a:spcBef>
          <a:spcPct val="0"/>
        </a:spcBef>
        <a:spcAft>
          <a:spcPct val="0"/>
        </a:spcAft>
        <a:defRPr sz="2400" b="1">
          <a:solidFill>
            <a:schemeClr val="tx1"/>
          </a:solidFill>
          <a:latin typeface="Open Sans" charset="0"/>
          <a:ea typeface="Open Sans" charset="0"/>
          <a:cs typeface="Open Sans" charset="0"/>
        </a:defRPr>
      </a:lvl4pPr>
      <a:lvl5pPr algn="l" rtl="0" eaLnBrk="1" fontAlgn="base" hangingPunct="1">
        <a:spcBef>
          <a:spcPct val="0"/>
        </a:spcBef>
        <a:spcAft>
          <a:spcPct val="0"/>
        </a:spcAft>
        <a:defRPr sz="2400" b="1">
          <a:solidFill>
            <a:schemeClr val="tx1"/>
          </a:solidFill>
          <a:latin typeface="Open Sans" charset="0"/>
          <a:ea typeface="Open Sans" charset="0"/>
          <a:cs typeface="Open Sans" charset="0"/>
        </a:defRPr>
      </a:lvl5pPr>
      <a:lvl6pPr marL="4572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6pPr>
      <a:lvl7pPr marL="9144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7pPr>
      <a:lvl8pPr marL="13716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8pPr>
      <a:lvl9pPr marL="18288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9pPr>
    </p:titleStyle>
    <p:bodyStyle>
      <a:lvl1pPr marL="6350" indent="-6350" algn="l" rtl="0" eaLnBrk="1" fontAlgn="base" hangingPunct="1">
        <a:spcBef>
          <a:spcPts val="600"/>
        </a:spcBef>
        <a:spcAft>
          <a:spcPct val="0"/>
        </a:spcAft>
        <a:defRPr sz="1400">
          <a:solidFill>
            <a:schemeClr val="tx1"/>
          </a:solidFill>
          <a:latin typeface="Open Sans" charset="0"/>
          <a:ea typeface="Open Sans" charset="0"/>
          <a:cs typeface="Open Sans" charset="0"/>
        </a:defRPr>
      </a:lvl1pPr>
      <a:lvl2pPr marL="742950" indent="-285750" algn="l" rtl="0" eaLnBrk="1" fontAlgn="base" hangingPunct="1">
        <a:spcBef>
          <a:spcPts val="600"/>
        </a:spcBef>
        <a:spcAft>
          <a:spcPct val="0"/>
        </a:spcAft>
        <a:buSzPct val="110000"/>
        <a:buFont typeface="Arial" charset="0"/>
        <a:buChar char="•"/>
        <a:defRPr sz="1400">
          <a:solidFill>
            <a:schemeClr val="tx1"/>
          </a:solidFill>
          <a:latin typeface="Open Sans" charset="0"/>
          <a:ea typeface="Open Sans" charset="0"/>
          <a:cs typeface="Open Sans" charset="0"/>
        </a:defRPr>
      </a:lvl2pPr>
      <a:lvl3pPr marL="1200150" indent="-285750" algn="l" rtl="0" eaLnBrk="1" fontAlgn="base" hangingPunct="1">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3pPr>
      <a:lvl4pPr marL="1657350" indent="-285750" algn="l" rtl="0" eaLnBrk="1" fontAlgn="base" hangingPunct="1">
        <a:spcBef>
          <a:spcPts val="600"/>
        </a:spcBef>
        <a:spcAft>
          <a:spcPct val="0"/>
        </a:spcAft>
        <a:buSzPct val="110000"/>
        <a:buFont typeface="Arial" charset="0"/>
        <a:buChar char="•"/>
        <a:defRPr sz="1400">
          <a:solidFill>
            <a:schemeClr val="tx1"/>
          </a:solidFill>
          <a:latin typeface="Open Sans" charset="0"/>
          <a:ea typeface="Open Sans" charset="0"/>
          <a:cs typeface="Open Sans" charset="0"/>
        </a:defRPr>
      </a:lvl4pPr>
      <a:lvl5pPr marL="2057400" indent="-228600" algn="l" rtl="0" eaLnBrk="1" fontAlgn="base" hangingPunct="1">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6pPr>
      <a:lvl7pPr marL="29718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7pPr>
      <a:lvl8pPr marL="34290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8pPr>
      <a:lvl9pPr marL="38862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nature.com/articles/s42254-021-00314-5" TargetMode="External"/><Relationship Id="rId2" Type="http://schemas.openxmlformats.org/officeDocument/2006/relationships/hyperlink" Target="https://www.researchgate.net/profile/Marian-Zenkiewicz/publication/40804787_Methods_for_the_calculation_of_surface_free_energy_of_solids/links/02e7e5224628190bef000000/Methods-for-the-calculation-of-surface-free-energy-of-solids.pdf"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Interface_(matter)" TargetMode="External"/><Relationship Id="rId2" Type="http://schemas.openxmlformats.org/officeDocument/2006/relationships/hyperlink" Target="https://en.wikipedia.org/wiki/Particle" TargetMode="Externa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21" name="Straight Connector 11"/>
          <p:cNvCxnSpPr>
            <a:cxnSpLocks noChangeShapeType="1"/>
          </p:cNvCxnSpPr>
          <p:nvPr/>
        </p:nvCxnSpPr>
        <p:spPr bwMode="auto">
          <a:xfrm>
            <a:off x="2209800" y="3486150"/>
            <a:ext cx="5486400"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cxnSp>
      <p:sp>
        <p:nvSpPr>
          <p:cNvPr id="5122" name="Text Placeholder 14"/>
          <p:cNvSpPr txBox="1">
            <a:spLocks/>
          </p:cNvSpPr>
          <p:nvPr/>
        </p:nvSpPr>
        <p:spPr bwMode="auto">
          <a:xfrm>
            <a:off x="2153171" y="2038350"/>
            <a:ext cx="5030688" cy="129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75" indent="-3175">
              <a:spcBef>
                <a:spcPts val="600"/>
              </a:spcBef>
              <a:defRPr sz="1400">
                <a:solidFill>
                  <a:schemeClr val="tx1"/>
                </a:solidFill>
                <a:latin typeface="Open Sans" charset="0"/>
                <a:ea typeface="Open Sans" charset="0"/>
                <a:cs typeface="Open Sans" charset="0"/>
              </a:defRPr>
            </a:lvl1pPr>
            <a:lvl2pPr marL="742950" indent="-285750">
              <a:spcBef>
                <a:spcPts val="600"/>
              </a:spcBef>
              <a:buSzPct val="110000"/>
              <a:buFont typeface="Arial" charset="0"/>
              <a:buChar char="•"/>
              <a:defRPr sz="1400">
                <a:solidFill>
                  <a:schemeClr val="tx1"/>
                </a:solidFill>
                <a:latin typeface="Open Sans" charset="0"/>
                <a:ea typeface="Open Sans" charset="0"/>
                <a:cs typeface="Open Sans" charset="0"/>
              </a:defRPr>
            </a:lvl2pPr>
            <a:lvl3pPr marL="11430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3pPr>
            <a:lvl4pPr marL="1600200" indent="-228600">
              <a:spcBef>
                <a:spcPts val="600"/>
              </a:spcBef>
              <a:buSzPct val="110000"/>
              <a:buFont typeface="Arial" charset="0"/>
              <a:buChar char="•"/>
              <a:defRPr sz="1400">
                <a:solidFill>
                  <a:schemeClr val="tx1"/>
                </a:solidFill>
                <a:latin typeface="Open Sans" charset="0"/>
                <a:ea typeface="Open Sans" charset="0"/>
                <a:cs typeface="Open Sans" charset="0"/>
              </a:defRPr>
            </a:lvl4pPr>
            <a:lvl5pPr marL="20574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6pPr>
            <a:lvl7pPr marL="29718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7pPr>
            <a:lvl8pPr marL="34290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8pPr>
            <a:lvl9pPr marL="38862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9pPr>
          </a:lstStyle>
          <a:p>
            <a:pPr>
              <a:spcBef>
                <a:spcPts val="0"/>
              </a:spcBef>
            </a:pPr>
            <a:r>
              <a:rPr lang="en-US" altLang="x-none" sz="2400" dirty="0">
                <a:solidFill>
                  <a:schemeClr val="bg1"/>
                </a:solidFill>
                <a:ea typeface="ＭＳ Ｐゴシック" charset="-128"/>
              </a:rPr>
              <a:t>Deep learning powered ensemble simulation knowledge distillations for surface adhesions</a:t>
            </a:r>
          </a:p>
        </p:txBody>
      </p:sp>
      <p:sp>
        <p:nvSpPr>
          <p:cNvPr id="5123" name="Text Placeholder 16"/>
          <p:cNvSpPr txBox="1">
            <a:spLocks/>
          </p:cNvSpPr>
          <p:nvPr/>
        </p:nvSpPr>
        <p:spPr bwMode="auto">
          <a:xfrm>
            <a:off x="2133600" y="3638550"/>
            <a:ext cx="5257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75" indent="-3175">
              <a:spcBef>
                <a:spcPts val="600"/>
              </a:spcBef>
              <a:defRPr sz="1400">
                <a:solidFill>
                  <a:schemeClr val="tx1"/>
                </a:solidFill>
                <a:latin typeface="Open Sans" charset="0"/>
                <a:ea typeface="Open Sans" charset="0"/>
                <a:cs typeface="Open Sans" charset="0"/>
              </a:defRPr>
            </a:lvl1pPr>
            <a:lvl2pPr marL="742950" indent="-285750">
              <a:spcBef>
                <a:spcPts val="600"/>
              </a:spcBef>
              <a:buSzPct val="110000"/>
              <a:buFont typeface="Arial" charset="0"/>
              <a:buChar char="•"/>
              <a:defRPr sz="1400">
                <a:solidFill>
                  <a:schemeClr val="tx1"/>
                </a:solidFill>
                <a:latin typeface="Open Sans" charset="0"/>
                <a:ea typeface="Open Sans" charset="0"/>
                <a:cs typeface="Open Sans" charset="0"/>
              </a:defRPr>
            </a:lvl2pPr>
            <a:lvl3pPr marL="11430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3pPr>
            <a:lvl4pPr marL="1600200" indent="-228600">
              <a:spcBef>
                <a:spcPts val="600"/>
              </a:spcBef>
              <a:buSzPct val="110000"/>
              <a:buFont typeface="Arial" charset="0"/>
              <a:buChar char="•"/>
              <a:defRPr sz="1400">
                <a:solidFill>
                  <a:schemeClr val="tx1"/>
                </a:solidFill>
                <a:latin typeface="Open Sans" charset="0"/>
                <a:ea typeface="Open Sans" charset="0"/>
                <a:cs typeface="Open Sans" charset="0"/>
              </a:defRPr>
            </a:lvl4pPr>
            <a:lvl5pPr marL="20574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6pPr>
            <a:lvl7pPr marL="29718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7pPr>
            <a:lvl8pPr marL="34290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8pPr>
            <a:lvl9pPr marL="38862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9pPr>
          </a:lstStyle>
          <a:p>
            <a:pPr>
              <a:spcBef>
                <a:spcPct val="20000"/>
              </a:spcBef>
            </a:pPr>
            <a:r>
              <a:rPr lang="en-US" altLang="x-none" sz="1600" i="1" dirty="0">
                <a:solidFill>
                  <a:srgbClr val="FFFFFF"/>
                </a:solidFill>
                <a:ea typeface="ＭＳ Ｐゴシック" charset="-128"/>
              </a:rPr>
              <a:t>Xianyang Chen</a:t>
            </a:r>
          </a:p>
        </p:txBody>
      </p:sp>
    </p:spTree>
    <p:extLst>
      <p:ext uri="{BB962C8B-B14F-4D97-AF65-F5344CB8AC3E}">
        <p14:creationId xmlns:p14="http://schemas.microsoft.com/office/powerpoint/2010/main" val="178644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EC7D19-C294-C7D8-78B3-0AA89AA2D1B4}"/>
              </a:ext>
            </a:extLst>
          </p:cNvPr>
          <p:cNvSpPr>
            <a:spLocks noGrp="1"/>
          </p:cNvSpPr>
          <p:nvPr>
            <p:ph type="title"/>
          </p:nvPr>
        </p:nvSpPr>
        <p:spPr/>
        <p:txBody>
          <a:bodyPr/>
          <a:lstStyle/>
          <a:p>
            <a:r>
              <a:rPr lang="en-US" dirty="0"/>
              <a:t>Deep learning model (On going) </a:t>
            </a: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F3066269-93F7-3580-C527-9FF41B0805E4}"/>
                  </a:ext>
                </a:extLst>
              </p:cNvPr>
              <p:cNvSpPr txBox="1"/>
              <p:nvPr/>
            </p:nvSpPr>
            <p:spPr>
              <a:xfrm>
                <a:off x="457200" y="843558"/>
                <a:ext cx="7920880" cy="2677656"/>
              </a:xfrm>
              <a:prstGeom prst="rect">
                <a:avLst/>
              </a:prstGeom>
              <a:noFill/>
            </p:spPr>
            <p:txBody>
              <a:bodyPr wrap="square" rtlCol="0">
                <a:spAutoFit/>
              </a:bodyPr>
              <a:lstStyle/>
              <a:p>
                <a:r>
                  <a:rPr lang="en-US" dirty="0"/>
                  <a:t>Monte </a:t>
                </a:r>
                <a:r>
                  <a:rPr lang="en-US" dirty="0" err="1"/>
                  <a:t>carlo</a:t>
                </a:r>
                <a:r>
                  <a:rPr lang="en-US" dirty="0"/>
                  <a:t> simulation is usually slow </a:t>
                </a:r>
              </a:p>
              <a:p>
                <a:r>
                  <a:rPr lang="en-US" dirty="0"/>
                  <a:t>Idea: a physics based knowledge distillation system for fast predictions, however the data collection process is a big effort</a:t>
                </a:r>
              </a:p>
              <a:p>
                <a:r>
                  <a:rPr lang="en-US" dirty="0"/>
                  <a:t>Fast predictions for the system</a:t>
                </a:r>
              </a:p>
              <a:p>
                <a:r>
                  <a:rPr lang="en-US" dirty="0"/>
                  <a:t>Inputs (T, V, </a:t>
                </a:r>
                <a14:m>
                  <m:oMath xmlns:m="http://schemas.openxmlformats.org/officeDocument/2006/math">
                    <m:r>
                      <a:rPr lang="en-US" sz="2400" i="1" smtClean="0">
                        <a:latin typeface="Cambria Math" panose="02040503050406030204" pitchFamily="18" charset="0"/>
                        <a:ea typeface="Cambria Math" panose="02040503050406030204" pitchFamily="18" charset="0"/>
                      </a:rPr>
                      <m:t>𝜇</m:t>
                    </m:r>
                  </m:oMath>
                </a14:m>
                <a:r>
                  <a:rPr lang="en-US" dirty="0"/>
                  <a:t>, </a:t>
                </a:r>
                <a:r>
                  <a:rPr lang="el-GR" dirty="0">
                    <a:latin typeface="DengXian" panose="02010600030101010101" pitchFamily="2" charset="-122"/>
                    <a:ea typeface="DengXian" panose="02010600030101010101" pitchFamily="2" charset="-122"/>
                  </a:rPr>
                  <a:t>∇</a:t>
                </a:r>
                <a:r>
                  <a:rPr lang="en-US" dirty="0">
                    <a:latin typeface="DengXian" panose="02010600030101010101" pitchFamily="2" charset="-122"/>
                    <a:ea typeface="DengXian" panose="02010600030101010101" pitchFamily="2" charset="-122"/>
                  </a:rPr>
                  <a:t>F, </a:t>
                </a:r>
                <a:r>
                  <a:rPr lang="el-GR" dirty="0">
                    <a:latin typeface="DengXian" panose="02010600030101010101" pitchFamily="2" charset="-122"/>
                    <a:ea typeface="DengXian" panose="02010600030101010101" pitchFamily="2" charset="-122"/>
                  </a:rPr>
                  <a:t>∇</a:t>
                </a:r>
                <a:r>
                  <a:rPr lang="en-US" dirty="0">
                    <a:latin typeface="DengXian" panose="02010600030101010101" pitchFamily="2" charset="-122"/>
                    <a:ea typeface="DengXian" panose="02010600030101010101" pitchFamily="2" charset="-122"/>
                  </a:rPr>
                  <a:t>E)</a:t>
                </a:r>
              </a:p>
              <a:p>
                <a:r>
                  <a:rPr lang="en-US" dirty="0"/>
                  <a:t>Outputs observables A of a system such as the particle density at various depths</a:t>
                </a:r>
              </a:p>
            </p:txBody>
          </p:sp>
        </mc:Choice>
        <mc:Fallback>
          <p:sp>
            <p:nvSpPr>
              <p:cNvPr id="4" name="文本框 3">
                <a:extLst>
                  <a:ext uri="{FF2B5EF4-FFF2-40B4-BE49-F238E27FC236}">
                    <a16:creationId xmlns:a16="http://schemas.microsoft.com/office/drawing/2014/main" id="{F3066269-93F7-3580-C527-9FF41B0805E4}"/>
                  </a:ext>
                </a:extLst>
              </p:cNvPr>
              <p:cNvSpPr txBox="1">
                <a:spLocks noRot="1" noChangeAspect="1" noMove="1" noResize="1" noEditPoints="1" noAdjustHandles="1" noChangeArrowheads="1" noChangeShapeType="1" noTextEdit="1"/>
              </p:cNvSpPr>
              <p:nvPr/>
            </p:nvSpPr>
            <p:spPr>
              <a:xfrm>
                <a:off x="457200" y="843558"/>
                <a:ext cx="7920880" cy="2677656"/>
              </a:xfrm>
              <a:prstGeom prst="rect">
                <a:avLst/>
              </a:prstGeom>
              <a:blipFill>
                <a:blip r:embed="rId2"/>
                <a:stretch>
                  <a:fillRect l="-1155" t="-1818" r="-1386" b="-4091"/>
                </a:stretch>
              </a:blipFill>
            </p:spPr>
            <p:txBody>
              <a:bodyPr/>
              <a:lstStyle/>
              <a:p>
                <a:r>
                  <a:rPr lang="en-US">
                    <a:noFill/>
                  </a:rPr>
                  <a:t> </a:t>
                </a:r>
              </a:p>
            </p:txBody>
          </p:sp>
        </mc:Fallback>
      </mc:AlternateContent>
    </p:spTree>
    <p:extLst>
      <p:ext uri="{BB962C8B-B14F-4D97-AF65-F5344CB8AC3E}">
        <p14:creationId xmlns:p14="http://schemas.microsoft.com/office/powerpoint/2010/main" val="2100633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51DDFB-F117-32C5-284D-860ED7D01E8D}"/>
              </a:ext>
            </a:extLst>
          </p:cNvPr>
          <p:cNvSpPr>
            <a:spLocks noGrp="1"/>
          </p:cNvSpPr>
          <p:nvPr>
            <p:ph type="title"/>
          </p:nvPr>
        </p:nvSpPr>
        <p:spPr/>
        <p:txBody>
          <a:bodyPr/>
          <a:lstStyle/>
          <a:p>
            <a:r>
              <a:rPr lang="en-US" altLang="zh-CN" dirty="0"/>
              <a:t>Related work:</a:t>
            </a:r>
            <a:endParaRPr lang="en-US" dirty="0"/>
          </a:p>
        </p:txBody>
      </p:sp>
      <p:sp>
        <p:nvSpPr>
          <p:cNvPr id="3" name="内容占位符 2">
            <a:extLst>
              <a:ext uri="{FF2B5EF4-FFF2-40B4-BE49-F238E27FC236}">
                <a16:creationId xmlns:a16="http://schemas.microsoft.com/office/drawing/2014/main" id="{2970D187-0114-A502-DABB-855A1D8F1B93}"/>
              </a:ext>
            </a:extLst>
          </p:cNvPr>
          <p:cNvSpPr>
            <a:spLocks noGrp="1"/>
          </p:cNvSpPr>
          <p:nvPr>
            <p:ph sz="quarter" idx="10"/>
          </p:nvPr>
        </p:nvSpPr>
        <p:spPr/>
        <p:txBody>
          <a:bodyPr/>
          <a:lstStyle/>
          <a:p>
            <a:r>
              <a:rPr lang="en-US" dirty="0">
                <a:hlinkClick r:id="rId2"/>
              </a:rPr>
              <a:t>https://www.researchgate.net/profile/Marian-Zenkiewicz/publication/40804787_Methods_for_the_calculation_of_surface_free_energy_of_solids/links/02e7e5224628190bef000000/Methods-for-the-calculation-of-surface-free-energy-of-solids.pdf</a:t>
            </a:r>
            <a:r>
              <a:rPr lang="en-US" dirty="0"/>
              <a:t> Surface free energy </a:t>
            </a:r>
          </a:p>
          <a:p>
            <a:r>
              <a:rPr lang="en-US" dirty="0">
                <a:hlinkClick r:id="rId3"/>
              </a:rPr>
              <a:t>https://www.nature.com/articles/s42254-021-00314-5</a:t>
            </a:r>
            <a:r>
              <a:rPr lang="en-US" dirty="0"/>
              <a:t> Physics informed deep learning</a:t>
            </a:r>
          </a:p>
          <a:p>
            <a:endParaRPr lang="en-US" dirty="0"/>
          </a:p>
          <a:p>
            <a:r>
              <a:rPr lang="en-US" dirty="0"/>
              <a:t>For more info about monte Carlo see GCMC techniques and metropolis algorithm</a:t>
            </a:r>
          </a:p>
          <a:p>
            <a:endParaRPr lang="en-US" dirty="0"/>
          </a:p>
        </p:txBody>
      </p:sp>
    </p:spTree>
    <p:extLst>
      <p:ext uri="{BB962C8B-B14F-4D97-AF65-F5344CB8AC3E}">
        <p14:creationId xmlns:p14="http://schemas.microsoft.com/office/powerpoint/2010/main" val="644077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30C770-4D94-BBD9-001C-2FF5328D8542}"/>
              </a:ext>
            </a:extLst>
          </p:cNvPr>
          <p:cNvSpPr txBox="1"/>
          <p:nvPr/>
        </p:nvSpPr>
        <p:spPr>
          <a:xfrm>
            <a:off x="467543" y="267494"/>
            <a:ext cx="7584521" cy="677108"/>
          </a:xfrm>
          <a:prstGeom prst="rect">
            <a:avLst/>
          </a:prstGeom>
          <a:noFill/>
        </p:spPr>
        <p:txBody>
          <a:bodyPr wrap="square" rtlCol="0">
            <a:spAutoFit/>
          </a:bodyPr>
          <a:lstStyle/>
          <a:p>
            <a:r>
              <a:rPr lang="en-US" dirty="0"/>
              <a:t>Surface adhesion</a:t>
            </a:r>
          </a:p>
          <a:p>
            <a:r>
              <a:rPr lang="en-US" sz="1400" b="1" i="0" dirty="0">
                <a:solidFill>
                  <a:srgbClr val="202122"/>
                </a:solidFill>
                <a:effectLst/>
                <a:highlight>
                  <a:srgbClr val="FFFFFF"/>
                </a:highlight>
                <a:latin typeface="Arial" panose="020B0604020202020204" pitchFamily="34" charset="0"/>
              </a:rPr>
              <a:t>Adhesion</a:t>
            </a:r>
            <a:r>
              <a:rPr lang="en-US" sz="1400" b="0" i="0" dirty="0">
                <a:solidFill>
                  <a:srgbClr val="202122"/>
                </a:solidFill>
                <a:effectLst/>
                <a:highlight>
                  <a:srgbClr val="FFFFFF"/>
                </a:highlight>
                <a:latin typeface="Arial" panose="020B0604020202020204" pitchFamily="34" charset="0"/>
              </a:rPr>
              <a:t> is the tendency of dissimilar </a:t>
            </a:r>
            <a:r>
              <a:rPr lang="en-US" sz="1400" b="0" i="0" u="none" strike="noStrike" dirty="0">
                <a:solidFill>
                  <a:srgbClr val="3366CC"/>
                </a:solidFill>
                <a:effectLst/>
                <a:highlight>
                  <a:srgbClr val="FFFFFF"/>
                </a:highlight>
                <a:latin typeface="Arial" panose="020B0604020202020204" pitchFamily="34" charset="0"/>
                <a:hlinkClick r:id="rId2" tooltip="Particle"/>
              </a:rPr>
              <a:t>particles</a:t>
            </a:r>
            <a:r>
              <a:rPr lang="en-US" sz="1400" b="0" i="0" dirty="0">
                <a:solidFill>
                  <a:srgbClr val="202122"/>
                </a:solidFill>
                <a:effectLst/>
                <a:highlight>
                  <a:srgbClr val="FFFFFF"/>
                </a:highlight>
                <a:latin typeface="Arial" panose="020B0604020202020204" pitchFamily="34" charset="0"/>
              </a:rPr>
              <a:t> or </a:t>
            </a:r>
            <a:r>
              <a:rPr lang="en-US" sz="1400" b="0" i="0" u="none" strike="noStrike" dirty="0">
                <a:solidFill>
                  <a:srgbClr val="3366CC"/>
                </a:solidFill>
                <a:effectLst/>
                <a:highlight>
                  <a:srgbClr val="FFFFFF"/>
                </a:highlight>
                <a:latin typeface="Arial" panose="020B0604020202020204" pitchFamily="34" charset="0"/>
                <a:hlinkClick r:id="rId3" tooltip="Interface (matter)"/>
              </a:rPr>
              <a:t>surfaces</a:t>
            </a:r>
            <a:r>
              <a:rPr lang="en-US" sz="1400" b="0" i="0" dirty="0">
                <a:solidFill>
                  <a:srgbClr val="202122"/>
                </a:solidFill>
                <a:effectLst/>
                <a:highlight>
                  <a:srgbClr val="FFFFFF"/>
                </a:highlight>
                <a:latin typeface="Arial" panose="020B0604020202020204" pitchFamily="34" charset="0"/>
              </a:rPr>
              <a:t> to cling to one another</a:t>
            </a:r>
            <a:endParaRPr lang="en-US" sz="1400" dirty="0"/>
          </a:p>
        </p:txBody>
      </p:sp>
      <p:sp>
        <p:nvSpPr>
          <p:cNvPr id="6" name="矩形 5">
            <a:extLst>
              <a:ext uri="{FF2B5EF4-FFF2-40B4-BE49-F238E27FC236}">
                <a16:creationId xmlns:a16="http://schemas.microsoft.com/office/drawing/2014/main" id="{D6F9EB8B-1D62-5098-93B8-E5B7A02855AE}"/>
              </a:ext>
            </a:extLst>
          </p:cNvPr>
          <p:cNvSpPr/>
          <p:nvPr/>
        </p:nvSpPr>
        <p:spPr bwMode="auto">
          <a:xfrm>
            <a:off x="539552" y="3363838"/>
            <a:ext cx="2448272" cy="216024"/>
          </a:xfrm>
          <a:prstGeom prst="rect">
            <a:avLst/>
          </a:prstGeom>
          <a:solidFill>
            <a:schemeClr val="accent1"/>
          </a:solidFill>
          <a:ln w="9525" cap="flat" cmpd="sng" algn="ctr">
            <a:solidFill>
              <a:schemeClr val="tx1"/>
            </a:solidFill>
            <a:prstDash val="solid"/>
            <a:round/>
            <a:headEnd type="none" w="med" len="med"/>
            <a:tailEnd type="none" w="med" len="med"/>
          </a:ln>
          <a:effectLst>
            <a:glow rad="101600">
              <a:schemeClr val="accent1">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normalizeH="0" baseline="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45 Helvetica Light" pitchFamily="-110" charset="0"/>
              <a:ea typeface="Geneva" pitchFamily="-110" charset="-128"/>
              <a:cs typeface="Geneva" pitchFamily="-110" charset="-128"/>
            </a:endParaRPr>
          </a:p>
        </p:txBody>
      </p:sp>
      <p:sp>
        <p:nvSpPr>
          <p:cNvPr id="7" name="弦形 6">
            <a:extLst>
              <a:ext uri="{FF2B5EF4-FFF2-40B4-BE49-F238E27FC236}">
                <a16:creationId xmlns:a16="http://schemas.microsoft.com/office/drawing/2014/main" id="{5FF9F10C-BE1D-ACAA-E374-26919783A1DA}"/>
              </a:ext>
            </a:extLst>
          </p:cNvPr>
          <p:cNvSpPr/>
          <p:nvPr/>
        </p:nvSpPr>
        <p:spPr bwMode="auto">
          <a:xfrm rot="6731533">
            <a:off x="826265" y="2650418"/>
            <a:ext cx="971352" cy="961045"/>
          </a:xfrm>
          <a:prstGeom prst="chord">
            <a:avLst/>
          </a:prstGeom>
          <a:solidFill>
            <a:schemeClr val="accent5">
              <a:lumMod val="20000"/>
              <a:lumOff val="80000"/>
            </a:schemeClr>
          </a:solidFill>
          <a:ln w="9525" cap="flat" cmpd="sng" algn="ctr">
            <a:solidFill>
              <a:schemeClr val="accent5">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a:ln w="22225">
                <a:solidFill>
                  <a:schemeClr val="accent2"/>
                </a:solidFill>
                <a:prstDash val="solid"/>
              </a:ln>
              <a:solidFill>
                <a:schemeClr val="accent5">
                  <a:lumMod val="20000"/>
                  <a:lumOff val="80000"/>
                </a:schemeClr>
              </a:solidFill>
              <a:latin typeface="45 Helvetica Light" pitchFamily="-110" charset="0"/>
              <a:ea typeface="Geneva" pitchFamily="-110" charset="-128"/>
              <a:cs typeface="Geneva" pitchFamily="-110" charset="-128"/>
            </a:endParaRPr>
          </a:p>
        </p:txBody>
      </p:sp>
      <p:sp>
        <p:nvSpPr>
          <p:cNvPr id="9" name="文本框 8">
            <a:extLst>
              <a:ext uri="{FF2B5EF4-FFF2-40B4-BE49-F238E27FC236}">
                <a16:creationId xmlns:a16="http://schemas.microsoft.com/office/drawing/2014/main" id="{E6AF5EE1-915C-71BD-6923-762A96DC911C}"/>
              </a:ext>
            </a:extLst>
          </p:cNvPr>
          <p:cNvSpPr txBox="1"/>
          <p:nvPr/>
        </p:nvSpPr>
        <p:spPr>
          <a:xfrm>
            <a:off x="627864" y="3651870"/>
            <a:ext cx="1855903" cy="523220"/>
          </a:xfrm>
          <a:prstGeom prst="rect">
            <a:avLst/>
          </a:prstGeom>
          <a:noFill/>
        </p:spPr>
        <p:txBody>
          <a:bodyPr wrap="square" rtlCol="0">
            <a:spAutoFit/>
          </a:bodyPr>
          <a:lstStyle/>
          <a:p>
            <a:r>
              <a:rPr lang="en-US" sz="1400" dirty="0"/>
              <a:t>Hydrophobic surface non-polar interactions</a:t>
            </a:r>
          </a:p>
        </p:txBody>
      </p:sp>
      <p:sp>
        <p:nvSpPr>
          <p:cNvPr id="10" name="矩形 9">
            <a:extLst>
              <a:ext uri="{FF2B5EF4-FFF2-40B4-BE49-F238E27FC236}">
                <a16:creationId xmlns:a16="http://schemas.microsoft.com/office/drawing/2014/main" id="{5C052CB2-CAF0-9FC1-76F5-3594D2A8F11B}"/>
              </a:ext>
            </a:extLst>
          </p:cNvPr>
          <p:cNvSpPr/>
          <p:nvPr/>
        </p:nvSpPr>
        <p:spPr bwMode="auto">
          <a:xfrm>
            <a:off x="5796136" y="3363838"/>
            <a:ext cx="2448272" cy="216024"/>
          </a:xfrm>
          <a:prstGeom prst="rect">
            <a:avLst/>
          </a:prstGeom>
          <a:solidFill>
            <a:schemeClr val="accent1"/>
          </a:solidFill>
          <a:ln w="9525" cap="flat" cmpd="sng" algn="ctr">
            <a:solidFill>
              <a:schemeClr val="tx1"/>
            </a:solidFill>
            <a:prstDash val="solid"/>
            <a:round/>
            <a:headEnd type="none" w="med" len="med"/>
            <a:tailEnd type="none" w="med" len="med"/>
          </a:ln>
          <a:effectLst>
            <a:glow rad="101600">
              <a:schemeClr val="accent1">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normalizeH="0" baseline="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45 Helvetica Light" pitchFamily="-110" charset="0"/>
              <a:ea typeface="Geneva" pitchFamily="-110" charset="-128"/>
              <a:cs typeface="Geneva" pitchFamily="-110" charset="-128"/>
            </a:endParaRPr>
          </a:p>
        </p:txBody>
      </p:sp>
      <p:sp>
        <p:nvSpPr>
          <p:cNvPr id="11" name="文本框 10">
            <a:extLst>
              <a:ext uri="{FF2B5EF4-FFF2-40B4-BE49-F238E27FC236}">
                <a16:creationId xmlns:a16="http://schemas.microsoft.com/office/drawing/2014/main" id="{79CBF853-9CD2-AE37-C194-94BD61231C36}"/>
              </a:ext>
            </a:extLst>
          </p:cNvPr>
          <p:cNvSpPr txBox="1"/>
          <p:nvPr/>
        </p:nvSpPr>
        <p:spPr>
          <a:xfrm>
            <a:off x="6012160" y="3723878"/>
            <a:ext cx="1855903" cy="523220"/>
          </a:xfrm>
          <a:prstGeom prst="rect">
            <a:avLst/>
          </a:prstGeom>
          <a:noFill/>
        </p:spPr>
        <p:txBody>
          <a:bodyPr wrap="square" rtlCol="0">
            <a:spAutoFit/>
          </a:bodyPr>
          <a:lstStyle/>
          <a:p>
            <a:r>
              <a:rPr lang="en-US" sz="1400" dirty="0"/>
              <a:t>Hydrophilic surface</a:t>
            </a:r>
          </a:p>
          <a:p>
            <a:r>
              <a:rPr lang="en-US" sz="1400" dirty="0"/>
              <a:t>Polar interactions</a:t>
            </a:r>
          </a:p>
        </p:txBody>
      </p:sp>
      <p:sp>
        <p:nvSpPr>
          <p:cNvPr id="14" name="文本框 13">
            <a:extLst>
              <a:ext uri="{FF2B5EF4-FFF2-40B4-BE49-F238E27FC236}">
                <a16:creationId xmlns:a16="http://schemas.microsoft.com/office/drawing/2014/main" id="{9157C4E3-8FFA-610B-73B0-B7F9E47CE2CC}"/>
              </a:ext>
            </a:extLst>
          </p:cNvPr>
          <p:cNvSpPr txBox="1"/>
          <p:nvPr/>
        </p:nvSpPr>
        <p:spPr>
          <a:xfrm>
            <a:off x="1098391" y="2978645"/>
            <a:ext cx="1440160" cy="307777"/>
          </a:xfrm>
          <a:prstGeom prst="rect">
            <a:avLst/>
          </a:prstGeom>
          <a:noFill/>
        </p:spPr>
        <p:txBody>
          <a:bodyPr wrap="square" rtlCol="0">
            <a:spAutoFit/>
          </a:bodyPr>
          <a:lstStyle/>
          <a:p>
            <a:r>
              <a:rPr lang="en-US" sz="1400" dirty="0"/>
              <a:t>Water droplet</a:t>
            </a:r>
          </a:p>
        </p:txBody>
      </p:sp>
      <p:cxnSp>
        <p:nvCxnSpPr>
          <p:cNvPr id="16" name="直接连接符 15">
            <a:extLst>
              <a:ext uri="{FF2B5EF4-FFF2-40B4-BE49-F238E27FC236}">
                <a16:creationId xmlns:a16="http://schemas.microsoft.com/office/drawing/2014/main" id="{185207F4-9F81-52D3-A345-9B554DDF6509}"/>
              </a:ext>
            </a:extLst>
          </p:cNvPr>
          <p:cNvCxnSpPr>
            <a:cxnSpLocks/>
          </p:cNvCxnSpPr>
          <p:nvPr/>
        </p:nvCxnSpPr>
        <p:spPr bwMode="auto">
          <a:xfrm flipH="1" flipV="1">
            <a:off x="521380" y="2344457"/>
            <a:ext cx="347115" cy="98157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5" name="弧形 24">
            <a:extLst>
              <a:ext uri="{FF2B5EF4-FFF2-40B4-BE49-F238E27FC236}">
                <a16:creationId xmlns:a16="http://schemas.microsoft.com/office/drawing/2014/main" id="{4668E109-A9F1-EEAC-45DA-55D33238513E}"/>
              </a:ext>
            </a:extLst>
          </p:cNvPr>
          <p:cNvSpPr/>
          <p:nvPr/>
        </p:nvSpPr>
        <p:spPr bwMode="auto">
          <a:xfrm>
            <a:off x="619641" y="3181538"/>
            <a:ext cx="515072" cy="292592"/>
          </a:xfrm>
          <a:prstGeom prst="arc">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7" name="文本框 26">
            <a:extLst>
              <a:ext uri="{FF2B5EF4-FFF2-40B4-BE49-F238E27FC236}">
                <a16:creationId xmlns:a16="http://schemas.microsoft.com/office/drawing/2014/main" id="{2C8478EF-559B-1353-3AEC-A73509CCC077}"/>
              </a:ext>
            </a:extLst>
          </p:cNvPr>
          <p:cNvSpPr txBox="1"/>
          <p:nvPr/>
        </p:nvSpPr>
        <p:spPr>
          <a:xfrm>
            <a:off x="693222" y="2334680"/>
            <a:ext cx="1091520" cy="461665"/>
          </a:xfrm>
          <a:prstGeom prst="rect">
            <a:avLst/>
          </a:prstGeom>
          <a:noFill/>
        </p:spPr>
        <p:txBody>
          <a:bodyPr wrap="square" rtlCol="0">
            <a:spAutoFit/>
          </a:bodyPr>
          <a:lstStyle/>
          <a:p>
            <a:r>
              <a:rPr lang="en-US" dirty="0">
                <a:latin typeface="Abadi" panose="020B0604020104020204" pitchFamily="34" charset="0"/>
              </a:rPr>
              <a:t>Ɵ&gt;90</a:t>
            </a:r>
            <a:endParaRPr lang="en-US" dirty="0"/>
          </a:p>
        </p:txBody>
      </p:sp>
      <p:sp>
        <p:nvSpPr>
          <p:cNvPr id="28" name="弦形 27">
            <a:extLst>
              <a:ext uri="{FF2B5EF4-FFF2-40B4-BE49-F238E27FC236}">
                <a16:creationId xmlns:a16="http://schemas.microsoft.com/office/drawing/2014/main" id="{482F5134-38A3-EA64-51DD-53489524F087}"/>
              </a:ext>
            </a:extLst>
          </p:cNvPr>
          <p:cNvSpPr/>
          <p:nvPr/>
        </p:nvSpPr>
        <p:spPr bwMode="auto">
          <a:xfrm rot="8593891">
            <a:off x="6359207" y="2922217"/>
            <a:ext cx="1079335" cy="1132870"/>
          </a:xfrm>
          <a:prstGeom prst="chord">
            <a:avLst>
              <a:gd name="adj1" fmla="val 3414864"/>
              <a:gd name="adj2" fmla="val 11848942"/>
            </a:avLst>
          </a:prstGeom>
          <a:solidFill>
            <a:schemeClr val="accent5">
              <a:lumMod val="20000"/>
              <a:lumOff val="80000"/>
            </a:schemeClr>
          </a:solidFill>
          <a:ln w="9525" cap="flat" cmpd="sng" algn="ctr">
            <a:solidFill>
              <a:schemeClr val="accent5">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a:ln w="22225">
                <a:solidFill>
                  <a:schemeClr val="accent2"/>
                </a:solidFill>
                <a:prstDash val="solid"/>
              </a:ln>
              <a:solidFill>
                <a:schemeClr val="accent5">
                  <a:lumMod val="20000"/>
                  <a:lumOff val="80000"/>
                </a:schemeClr>
              </a:solidFill>
              <a:latin typeface="45 Helvetica Light" pitchFamily="-110" charset="0"/>
              <a:ea typeface="Geneva" pitchFamily="-110" charset="-128"/>
              <a:cs typeface="Geneva" pitchFamily="-110" charset="-128"/>
            </a:endParaRPr>
          </a:p>
        </p:txBody>
      </p:sp>
      <p:cxnSp>
        <p:nvCxnSpPr>
          <p:cNvPr id="31" name="直接连接符 30">
            <a:extLst>
              <a:ext uri="{FF2B5EF4-FFF2-40B4-BE49-F238E27FC236}">
                <a16:creationId xmlns:a16="http://schemas.microsoft.com/office/drawing/2014/main" id="{FB0583FF-F92F-430A-670B-130507E651AF}"/>
              </a:ext>
            </a:extLst>
          </p:cNvPr>
          <p:cNvCxnSpPr>
            <a:cxnSpLocks/>
          </p:cNvCxnSpPr>
          <p:nvPr/>
        </p:nvCxnSpPr>
        <p:spPr bwMode="auto">
          <a:xfrm flipV="1">
            <a:off x="6359275" y="2431633"/>
            <a:ext cx="444973" cy="86541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3" name="弧形 32">
            <a:extLst>
              <a:ext uri="{FF2B5EF4-FFF2-40B4-BE49-F238E27FC236}">
                <a16:creationId xmlns:a16="http://schemas.microsoft.com/office/drawing/2014/main" id="{9741B9E7-AD96-5E9C-0778-EEB025F00D47}"/>
              </a:ext>
            </a:extLst>
          </p:cNvPr>
          <p:cNvSpPr/>
          <p:nvPr/>
        </p:nvSpPr>
        <p:spPr bwMode="auto">
          <a:xfrm>
            <a:off x="6161452" y="3152062"/>
            <a:ext cx="515072" cy="292592"/>
          </a:xfrm>
          <a:prstGeom prst="arc">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4" name="文本框 33">
            <a:extLst>
              <a:ext uri="{FF2B5EF4-FFF2-40B4-BE49-F238E27FC236}">
                <a16:creationId xmlns:a16="http://schemas.microsoft.com/office/drawing/2014/main" id="{241E3ACC-F2DE-D79A-AABC-BD20C0ABD861}"/>
              </a:ext>
            </a:extLst>
          </p:cNvPr>
          <p:cNvSpPr txBox="1"/>
          <p:nvPr/>
        </p:nvSpPr>
        <p:spPr>
          <a:xfrm>
            <a:off x="6960545" y="2373581"/>
            <a:ext cx="1091520" cy="461665"/>
          </a:xfrm>
          <a:prstGeom prst="rect">
            <a:avLst/>
          </a:prstGeom>
          <a:noFill/>
        </p:spPr>
        <p:txBody>
          <a:bodyPr wrap="square" rtlCol="0">
            <a:spAutoFit/>
          </a:bodyPr>
          <a:lstStyle/>
          <a:p>
            <a:r>
              <a:rPr lang="en-US" dirty="0">
                <a:latin typeface="Abadi" panose="020B0604020104020204" pitchFamily="34" charset="0"/>
              </a:rPr>
              <a:t>Ɵ&lt;90</a:t>
            </a:r>
            <a:endParaRPr lang="en-US" dirty="0"/>
          </a:p>
        </p:txBody>
      </p:sp>
      <p:sp>
        <p:nvSpPr>
          <p:cNvPr id="35" name="文本框 34">
            <a:extLst>
              <a:ext uri="{FF2B5EF4-FFF2-40B4-BE49-F238E27FC236}">
                <a16:creationId xmlns:a16="http://schemas.microsoft.com/office/drawing/2014/main" id="{E61C4F2E-09AC-475C-496D-95F037732ED0}"/>
              </a:ext>
            </a:extLst>
          </p:cNvPr>
          <p:cNvSpPr txBox="1"/>
          <p:nvPr/>
        </p:nvSpPr>
        <p:spPr>
          <a:xfrm>
            <a:off x="6786225" y="2973626"/>
            <a:ext cx="1440160" cy="307777"/>
          </a:xfrm>
          <a:prstGeom prst="rect">
            <a:avLst/>
          </a:prstGeom>
          <a:noFill/>
        </p:spPr>
        <p:txBody>
          <a:bodyPr wrap="square" rtlCol="0">
            <a:spAutoFit/>
          </a:bodyPr>
          <a:lstStyle/>
          <a:p>
            <a:r>
              <a:rPr lang="en-US" sz="1400" dirty="0"/>
              <a:t>Water droplet</a:t>
            </a:r>
          </a:p>
        </p:txBody>
      </p:sp>
      <p:pic>
        <p:nvPicPr>
          <p:cNvPr id="1026" name="Picture 2" descr="Why do windows fog up, and what can be done about it?">
            <a:extLst>
              <a:ext uri="{FF2B5EF4-FFF2-40B4-BE49-F238E27FC236}">
                <a16:creationId xmlns:a16="http://schemas.microsoft.com/office/drawing/2014/main" id="{6E90F3CF-D883-0D88-B56F-D01288D0F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2047" y="1067818"/>
            <a:ext cx="3041528" cy="2026434"/>
          </a:xfrm>
          <a:prstGeom prst="rect">
            <a:avLst/>
          </a:prstGeom>
          <a:noFill/>
          <a:extLst>
            <a:ext uri="{909E8E84-426E-40DD-AFC4-6F175D3DCCD1}">
              <a14:hiddenFill xmlns:a14="http://schemas.microsoft.com/office/drawing/2010/main">
                <a:solidFill>
                  <a:srgbClr val="FFFFFF"/>
                </a:solidFill>
              </a14:hiddenFill>
            </a:ext>
          </a:extLst>
        </p:spPr>
      </p:pic>
      <p:sp>
        <p:nvSpPr>
          <p:cNvPr id="36" name="文本框 35">
            <a:extLst>
              <a:ext uri="{FF2B5EF4-FFF2-40B4-BE49-F238E27FC236}">
                <a16:creationId xmlns:a16="http://schemas.microsoft.com/office/drawing/2014/main" id="{C6B95E43-F251-B967-868F-93F0597FC194}"/>
              </a:ext>
            </a:extLst>
          </p:cNvPr>
          <p:cNvSpPr txBox="1"/>
          <p:nvPr/>
        </p:nvSpPr>
        <p:spPr>
          <a:xfrm>
            <a:off x="3455508" y="3358914"/>
            <a:ext cx="2073765" cy="307777"/>
          </a:xfrm>
          <a:prstGeom prst="rect">
            <a:avLst/>
          </a:prstGeom>
          <a:noFill/>
        </p:spPr>
        <p:txBody>
          <a:bodyPr wrap="square" rtlCol="0">
            <a:spAutoFit/>
          </a:bodyPr>
          <a:lstStyle/>
          <a:p>
            <a:r>
              <a:rPr lang="en-US" sz="1400" dirty="0"/>
              <a:t>A foggy window surface</a:t>
            </a:r>
          </a:p>
        </p:txBody>
      </p:sp>
    </p:spTree>
    <p:extLst>
      <p:ext uri="{BB962C8B-B14F-4D97-AF65-F5344CB8AC3E}">
        <p14:creationId xmlns:p14="http://schemas.microsoft.com/office/powerpoint/2010/main" val="2348260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297CB1-46C4-8FB9-F8F3-D13C70B423D0}"/>
              </a:ext>
            </a:extLst>
          </p:cNvPr>
          <p:cNvSpPr>
            <a:spLocks noGrp="1"/>
          </p:cNvSpPr>
          <p:nvPr>
            <p:ph type="title"/>
          </p:nvPr>
        </p:nvSpPr>
        <p:spPr/>
        <p:txBody>
          <a:bodyPr/>
          <a:lstStyle/>
          <a:p>
            <a:r>
              <a:rPr lang="en-US" dirty="0"/>
              <a:t>Adhesion Tests</a:t>
            </a:r>
          </a:p>
        </p:txBody>
      </p:sp>
      <p:pic>
        <p:nvPicPr>
          <p:cNvPr id="2050" name="Picture 2">
            <a:extLst>
              <a:ext uri="{FF2B5EF4-FFF2-40B4-BE49-F238E27FC236}">
                <a16:creationId xmlns:a16="http://schemas.microsoft.com/office/drawing/2014/main" id="{5141EE0F-5FCB-550D-04A6-E7368987F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97234"/>
            <a:ext cx="2880320" cy="15431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ntact Angle Measurement Techniques for Nanomaterials - ScienceDirect">
            <a:extLst>
              <a:ext uri="{FF2B5EF4-FFF2-40B4-BE49-F238E27FC236}">
                <a16:creationId xmlns:a16="http://schemas.microsoft.com/office/drawing/2014/main" id="{87434A7E-5709-8407-1125-3C2F16B74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383724"/>
            <a:ext cx="2304256" cy="334939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A3B2AB7-DB18-E61C-60FC-F376B4BBD905}"/>
              </a:ext>
            </a:extLst>
          </p:cNvPr>
          <p:cNvSpPr txBox="1"/>
          <p:nvPr/>
        </p:nvSpPr>
        <p:spPr>
          <a:xfrm>
            <a:off x="6588224" y="1203598"/>
            <a:ext cx="2098576" cy="3108543"/>
          </a:xfrm>
          <a:prstGeom prst="rect">
            <a:avLst/>
          </a:prstGeom>
          <a:noFill/>
        </p:spPr>
        <p:txBody>
          <a:bodyPr wrap="square" rtlCol="0">
            <a:spAutoFit/>
          </a:bodyPr>
          <a:lstStyle/>
          <a:p>
            <a:r>
              <a:rPr lang="en-US" sz="1400" dirty="0"/>
              <a:t>Real scenarios are more </a:t>
            </a:r>
            <a:r>
              <a:rPr lang="en-US" sz="1400" b="1" dirty="0"/>
              <a:t>complicated</a:t>
            </a:r>
            <a:r>
              <a:rPr lang="en-US" sz="1400" dirty="0"/>
              <a:t> due to external factors like humidity or temperature For instance, a surface with good wettability might still be foggy at low temperatures due to low evaporation rate. Testing under various different conditions are required. However, the replication of these conditions might be costly.</a:t>
            </a:r>
          </a:p>
        </p:txBody>
      </p:sp>
    </p:spTree>
    <p:extLst>
      <p:ext uri="{BB962C8B-B14F-4D97-AF65-F5344CB8AC3E}">
        <p14:creationId xmlns:p14="http://schemas.microsoft.com/office/powerpoint/2010/main" val="3729322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85631A-91D1-9D1A-247A-9C0DAB6FD095}"/>
              </a:ext>
            </a:extLst>
          </p:cNvPr>
          <p:cNvSpPr>
            <a:spLocks noGrp="1"/>
          </p:cNvSpPr>
          <p:nvPr>
            <p:ph type="title"/>
          </p:nvPr>
        </p:nvSpPr>
        <p:spPr/>
        <p:txBody>
          <a:bodyPr/>
          <a:lstStyle/>
          <a:p>
            <a:r>
              <a:rPr lang="en-US" sz="1600" dirty="0"/>
              <a:t>Computer Simulations: robust and effective </a:t>
            </a: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F9E60E18-3772-8131-D899-0AE5003B31FE}"/>
                  </a:ext>
                </a:extLst>
              </p:cNvPr>
              <p:cNvSpPr txBox="1"/>
              <p:nvPr/>
            </p:nvSpPr>
            <p:spPr>
              <a:xfrm>
                <a:off x="459259" y="848254"/>
                <a:ext cx="7695509" cy="2879891"/>
              </a:xfrm>
              <a:prstGeom prst="rect">
                <a:avLst/>
              </a:prstGeom>
              <a:noFill/>
            </p:spPr>
            <p:txBody>
              <a:bodyPr wrap="square" rtlCol="0">
                <a:spAutoFit/>
              </a:bodyPr>
              <a:lstStyle/>
              <a:p>
                <a:r>
                  <a:rPr lang="en-US" sz="1800" dirty="0"/>
                  <a:t>Statistical thermodynamics descriptions for any observable A at fixed temperature T and volume V, the average value of A is </a:t>
                </a:r>
              </a:p>
              <a:p>
                <a:r>
                  <a:rPr lang="en-US" sz="1800" dirty="0"/>
                  <a:t>&lt;A&gt; = </a:t>
                </a:r>
                <a14:m>
                  <m:oMath xmlns:m="http://schemas.openxmlformats.org/officeDocument/2006/math">
                    <m:f>
                      <m:fPr>
                        <m:ctrlPr>
                          <a:rPr lang="en-US"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𝐸</m:t>
                                    </m:r>
                                  </m:e>
                                  <m:sub>
                                    <m:r>
                                      <a:rPr lang="en-US" sz="1800" i="1">
                                        <a:latin typeface="Cambria Math" panose="02040503050406030204" pitchFamily="18" charset="0"/>
                                      </a:rPr>
                                      <m:t>𝑖</m:t>
                                    </m:r>
                                  </m:sub>
                                </m:sSub>
                              </m:num>
                              <m:den>
                                <m:r>
                                  <a:rPr lang="en-US" sz="1800" b="0" i="1" smtClean="0">
                                    <a:latin typeface="Cambria Math" panose="02040503050406030204" pitchFamily="18" charset="0"/>
                                  </a:rPr>
                                  <m:t>𝑘𝑇</m:t>
                                </m:r>
                              </m:den>
                            </m:f>
                          </m:sup>
                        </m:sSup>
                      </m:num>
                      <m:den>
                        <m:r>
                          <a:rPr lang="en-US" sz="1800" b="0" i="1" smtClean="0">
                            <a:latin typeface="Cambria Math" panose="02040503050406030204" pitchFamily="18" charset="0"/>
                          </a:rPr>
                          <m:t>𝑍</m:t>
                        </m:r>
                      </m:den>
                    </m:f>
                  </m:oMath>
                </a14:m>
                <a:r>
                  <a:rPr lang="en-US" sz="1800" dirty="0"/>
                  <a:t>, where Z=</a:t>
                </a:r>
                <a14:m>
                  <m:oMath xmlns:m="http://schemas.openxmlformats.org/officeDocument/2006/math">
                    <m:nary>
                      <m:naryPr>
                        <m:chr m:val="∑"/>
                        <m:supHide m:val="on"/>
                        <m:ctrlPr>
                          <a:rPr lang="en-US" sz="1800" i="1" smtClean="0">
                            <a:latin typeface="Cambria Math" panose="02040503050406030204" pitchFamily="18" charset="0"/>
                          </a:rPr>
                        </m:ctrlPr>
                      </m:naryPr>
                      <m:sub>
                        <m:r>
                          <m:rPr>
                            <m:sty m:val="p"/>
                            <m:brk m:alnAt="7"/>
                          </m:rPr>
                          <a:rPr lang="en-US" altLang="zh-CN" sz="1800" i="1">
                            <a:latin typeface="Cambria Math" panose="02040503050406030204" pitchFamily="18" charset="0"/>
                          </a:rPr>
                          <m:t>i</m:t>
                        </m:r>
                      </m:sub>
                      <m:sup/>
                      <m:e>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𝑖</m:t>
                                    </m:r>
                                  </m:sub>
                                </m:sSub>
                              </m:num>
                              <m:den>
                                <m:r>
                                  <a:rPr lang="en-US" sz="1800" i="1">
                                    <a:latin typeface="Cambria Math" panose="02040503050406030204" pitchFamily="18" charset="0"/>
                                  </a:rPr>
                                  <m:t>𝑘𝑇</m:t>
                                </m:r>
                              </m:den>
                            </m:f>
                          </m:sup>
                        </m:sSup>
                      </m:e>
                    </m:nary>
                    <m:r>
                      <a:rPr lang="en-US" sz="1800" b="0" i="0" smtClean="0">
                        <a:latin typeface="Cambria Math" panose="02040503050406030204" pitchFamily="18" charset="0"/>
                      </a:rPr>
                      <m:t>, </m:t>
                    </m:r>
                    <m:r>
                      <m:rPr>
                        <m:sty m:val="p"/>
                      </m:rPr>
                      <a:rPr lang="en-US" altLang="zh-CN" sz="1800" i="1">
                        <a:latin typeface="Cambria Math" panose="02040503050406030204" pitchFamily="18" charset="0"/>
                      </a:rPr>
                      <m:t>a</m:t>
                    </m:r>
                    <m:r>
                      <m:rPr>
                        <m:sty m:val="p"/>
                      </m:rPr>
                      <a:rPr lang="en-US" altLang="zh-CN" sz="1800" b="0" i="0" smtClean="0">
                        <a:latin typeface="Cambria Math" panose="02040503050406030204" pitchFamily="18" charset="0"/>
                      </a:rPr>
                      <m:t>lso</m:t>
                    </m:r>
                  </m:oMath>
                </a14:m>
                <a:r>
                  <a:rPr lang="en-US" sz="1800" dirty="0"/>
                  <a:t> known as the partition function. A could be any observables of interest, such as particle density. Here the particle density is different for a hydrophobic or hydrophilic surface. For a hydrophobic surface, the water molecules start to show a </a:t>
                </a:r>
                <a:r>
                  <a:rPr lang="en-US" sz="1800" b="1" dirty="0"/>
                  <a:t>decrease in particle density </a:t>
                </a:r>
                <a:r>
                  <a:rPr lang="en-US" sz="1800" dirty="0"/>
                  <a:t>due to minimization of contact. Ei could be understood as the free energy of the system at given state. Overall, the system tends to minimize its free energy.</a:t>
                </a:r>
              </a:p>
              <a:p>
                <a:r>
                  <a:rPr lang="en-US" sz="1800" dirty="0"/>
                  <a:t> </a:t>
                </a:r>
              </a:p>
            </p:txBody>
          </p:sp>
        </mc:Choice>
        <mc:Fallback>
          <p:sp>
            <p:nvSpPr>
              <p:cNvPr id="4" name="文本框 3">
                <a:extLst>
                  <a:ext uri="{FF2B5EF4-FFF2-40B4-BE49-F238E27FC236}">
                    <a16:creationId xmlns:a16="http://schemas.microsoft.com/office/drawing/2014/main" id="{F9E60E18-3772-8131-D899-0AE5003B31FE}"/>
                  </a:ext>
                </a:extLst>
              </p:cNvPr>
              <p:cNvSpPr txBox="1">
                <a:spLocks noRot="1" noChangeAspect="1" noMove="1" noResize="1" noEditPoints="1" noAdjustHandles="1" noChangeArrowheads="1" noChangeShapeType="1" noTextEdit="1"/>
              </p:cNvSpPr>
              <p:nvPr/>
            </p:nvSpPr>
            <p:spPr>
              <a:xfrm>
                <a:off x="459259" y="848254"/>
                <a:ext cx="7695509" cy="2879891"/>
              </a:xfrm>
              <a:prstGeom prst="rect">
                <a:avLst/>
              </a:prstGeom>
              <a:blipFill>
                <a:blip r:embed="rId2"/>
                <a:stretch>
                  <a:fillRect l="-633" t="-1057" r="-1188"/>
                </a:stretch>
              </a:blipFill>
            </p:spPr>
            <p:txBody>
              <a:bodyPr/>
              <a:lstStyle/>
              <a:p>
                <a:r>
                  <a:rPr lang="en-US">
                    <a:noFill/>
                  </a:rPr>
                  <a:t> </a:t>
                </a:r>
              </a:p>
            </p:txBody>
          </p:sp>
        </mc:Fallback>
      </mc:AlternateContent>
      <p:sp>
        <p:nvSpPr>
          <p:cNvPr id="5" name="AutoShape 2" descr="{\displaystyle Z=\sum _{k}e^{-E_{k}/k_{B}T}}">
            <a:extLst>
              <a:ext uri="{FF2B5EF4-FFF2-40B4-BE49-F238E27FC236}">
                <a16:creationId xmlns:a16="http://schemas.microsoft.com/office/drawing/2014/main" id="{28C1E78A-E3E2-0D15-A835-64814473011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isplaystyle Z=\sum _{k}e^{-E_{k}/k_{B}T}}">
            <a:extLst>
              <a:ext uri="{FF2B5EF4-FFF2-40B4-BE49-F238E27FC236}">
                <a16:creationId xmlns:a16="http://schemas.microsoft.com/office/drawing/2014/main" id="{64DBB877-056E-0DFD-D989-DDC0C5EC42BD}"/>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4314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A7237-4A05-AFE7-7633-450CE6A22E40}"/>
              </a:ext>
            </a:extLst>
          </p:cNvPr>
          <p:cNvSpPr>
            <a:spLocks noGrp="1"/>
          </p:cNvSpPr>
          <p:nvPr>
            <p:ph type="title"/>
          </p:nvPr>
        </p:nvSpPr>
        <p:spPr/>
        <p:txBody>
          <a:bodyPr/>
          <a:lstStyle/>
          <a:p>
            <a:r>
              <a:rPr lang="en-US" dirty="0"/>
              <a:t>Simulation: Monte Carlo</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7B20C77-D46B-5B1F-F4A2-19D709A15238}"/>
                  </a:ext>
                </a:extLst>
              </p:cNvPr>
              <p:cNvSpPr txBox="1"/>
              <p:nvPr/>
            </p:nvSpPr>
            <p:spPr>
              <a:xfrm>
                <a:off x="489347" y="874320"/>
                <a:ext cx="7776864" cy="2145459"/>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Idea: Importance sampling of the configuration space to find the highest prob with minimum energy.  Efficient sampling by allowing all energy lowering moves while accepting energy increasing moves with probabilities of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m:rPr>
                                <m:sty m:val="p"/>
                              </m:rPr>
                              <a:rPr lang="el-GR" sz="1800" i="1" smtClean="0">
                                <a:latin typeface="Cambria Math" panose="02040503050406030204" pitchFamily="18" charset="0"/>
                              </a:rPr>
                              <m:t>Δ</m:t>
                            </m:r>
                            <m:r>
                              <a:rPr lang="en-US" sz="1800" b="0" i="1" smtClean="0">
                                <a:latin typeface="Cambria Math" panose="02040503050406030204" pitchFamily="18" charset="0"/>
                              </a:rPr>
                              <m:t>𝐸</m:t>
                            </m:r>
                          </m:num>
                          <m:den>
                            <m:r>
                              <a:rPr lang="en-US" sz="1800" i="1">
                                <a:latin typeface="Cambria Math" panose="02040503050406030204" pitchFamily="18" charset="0"/>
                              </a:rPr>
                              <m:t>𝑘𝑇</m:t>
                            </m:r>
                          </m:den>
                        </m:f>
                      </m:sup>
                    </m:sSup>
                  </m:oMath>
                </a14:m>
                <a:r>
                  <a:rPr lang="en-US" sz="1800" dirty="0">
                    <a:latin typeface="Times New Roman" panose="02020603050405020304" pitchFamily="18" charset="0"/>
                    <a:cs typeface="Times New Roman" panose="02020603050405020304" pitchFamily="18" charset="0"/>
                  </a:rPr>
                  <a:t>. </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Cons: We could fine tune the details of interaction energies between molecules, such as hydrogen bonding in water and the polar or non-polar interactions of the surface.</a:t>
                </a:r>
              </a:p>
            </p:txBody>
          </p:sp>
        </mc:Choice>
        <mc:Fallback xmlns="">
          <p:sp>
            <p:nvSpPr>
              <p:cNvPr id="3" name="文本框 2">
                <a:extLst>
                  <a:ext uri="{FF2B5EF4-FFF2-40B4-BE49-F238E27FC236}">
                    <a16:creationId xmlns:a16="http://schemas.microsoft.com/office/drawing/2014/main" id="{37B20C77-D46B-5B1F-F4A2-19D709A15238}"/>
                  </a:ext>
                </a:extLst>
              </p:cNvPr>
              <p:cNvSpPr txBox="1">
                <a:spLocks noRot="1" noChangeAspect="1" noMove="1" noResize="1" noEditPoints="1" noAdjustHandles="1" noChangeArrowheads="1" noChangeShapeType="1" noTextEdit="1"/>
              </p:cNvSpPr>
              <p:nvPr/>
            </p:nvSpPr>
            <p:spPr>
              <a:xfrm>
                <a:off x="489347" y="874320"/>
                <a:ext cx="7776864" cy="2145459"/>
              </a:xfrm>
              <a:prstGeom prst="rect">
                <a:avLst/>
              </a:prstGeom>
              <a:blipFill>
                <a:blip r:embed="rId2"/>
                <a:stretch>
                  <a:fillRect l="-627" t="-1420" r="-784" b="-3693"/>
                </a:stretch>
              </a:blipFill>
            </p:spPr>
            <p:txBody>
              <a:bodyPr/>
              <a:lstStyle/>
              <a:p>
                <a:r>
                  <a:rPr lang="en-US">
                    <a:noFill/>
                  </a:rPr>
                  <a:t> </a:t>
                </a:r>
              </a:p>
            </p:txBody>
          </p:sp>
        </mc:Fallback>
      </mc:AlternateContent>
      <p:pic>
        <p:nvPicPr>
          <p:cNvPr id="7" name="图片 6">
            <a:extLst>
              <a:ext uri="{FF2B5EF4-FFF2-40B4-BE49-F238E27FC236}">
                <a16:creationId xmlns:a16="http://schemas.microsoft.com/office/drawing/2014/main" id="{2AF957D7-B0C2-C6F4-1AC2-2AF8AF3A1664}"/>
              </a:ext>
            </a:extLst>
          </p:cNvPr>
          <p:cNvPicPr>
            <a:picLocks noChangeAspect="1"/>
          </p:cNvPicPr>
          <p:nvPr/>
        </p:nvPicPr>
        <p:blipFill>
          <a:blip r:embed="rId3"/>
          <a:stretch>
            <a:fillRect/>
          </a:stretch>
        </p:blipFill>
        <p:spPr>
          <a:xfrm>
            <a:off x="5004048" y="2715766"/>
            <a:ext cx="2571750" cy="2571750"/>
          </a:xfrm>
          <a:prstGeom prst="rect">
            <a:avLst/>
          </a:prstGeom>
        </p:spPr>
      </p:pic>
    </p:spTree>
    <p:extLst>
      <p:ext uri="{BB962C8B-B14F-4D97-AF65-F5344CB8AC3E}">
        <p14:creationId xmlns:p14="http://schemas.microsoft.com/office/powerpoint/2010/main" val="1033901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E5E9E-AAE1-94AB-E04D-4F7292B55320}"/>
              </a:ext>
            </a:extLst>
          </p:cNvPr>
          <p:cNvSpPr>
            <a:spLocks noGrp="1"/>
          </p:cNvSpPr>
          <p:nvPr>
            <p:ph type="title"/>
          </p:nvPr>
        </p:nvSpPr>
        <p:spPr/>
        <p:txBody>
          <a:bodyPr/>
          <a:lstStyle/>
          <a:p>
            <a:r>
              <a:rPr lang="en-US" dirty="0"/>
              <a:t>Water surface simulation design: water interactions</a:t>
            </a:r>
          </a:p>
        </p:txBody>
      </p:sp>
      <p:pic>
        <p:nvPicPr>
          <p:cNvPr id="4" name="图片 3">
            <a:extLst>
              <a:ext uri="{FF2B5EF4-FFF2-40B4-BE49-F238E27FC236}">
                <a16:creationId xmlns:a16="http://schemas.microsoft.com/office/drawing/2014/main" id="{BA9E6F37-2F9C-03A4-6FE4-A4740E224DF6}"/>
              </a:ext>
            </a:extLst>
          </p:cNvPr>
          <p:cNvPicPr>
            <a:picLocks noChangeAspect="1"/>
          </p:cNvPicPr>
          <p:nvPr/>
        </p:nvPicPr>
        <p:blipFill>
          <a:blip r:embed="rId2"/>
          <a:stretch>
            <a:fillRect/>
          </a:stretch>
        </p:blipFill>
        <p:spPr>
          <a:xfrm>
            <a:off x="323528" y="1149165"/>
            <a:ext cx="3703618" cy="2736304"/>
          </a:xfrm>
          <a:prstGeom prst="rect">
            <a:avLst/>
          </a:prstGeom>
        </p:spPr>
      </p:pic>
      <p:pic>
        <p:nvPicPr>
          <p:cNvPr id="6" name="图片 5">
            <a:extLst>
              <a:ext uri="{FF2B5EF4-FFF2-40B4-BE49-F238E27FC236}">
                <a16:creationId xmlns:a16="http://schemas.microsoft.com/office/drawing/2014/main" id="{D0C602A8-5C9F-389B-F860-8223AE42DE4F}"/>
              </a:ext>
            </a:extLst>
          </p:cNvPr>
          <p:cNvPicPr>
            <a:picLocks noChangeAspect="1"/>
          </p:cNvPicPr>
          <p:nvPr/>
        </p:nvPicPr>
        <p:blipFill>
          <a:blip r:embed="rId3"/>
          <a:stretch>
            <a:fillRect/>
          </a:stretch>
        </p:blipFill>
        <p:spPr>
          <a:xfrm>
            <a:off x="4572000" y="871549"/>
            <a:ext cx="3600400" cy="3577755"/>
          </a:xfrm>
          <a:prstGeom prst="rect">
            <a:avLst/>
          </a:prstGeom>
        </p:spPr>
      </p:pic>
      <p:sp>
        <p:nvSpPr>
          <p:cNvPr id="3" name="文本框 2">
            <a:extLst>
              <a:ext uri="{FF2B5EF4-FFF2-40B4-BE49-F238E27FC236}">
                <a16:creationId xmlns:a16="http://schemas.microsoft.com/office/drawing/2014/main" id="{EB240CB2-4C10-C387-36EE-C4DFADE81786}"/>
              </a:ext>
            </a:extLst>
          </p:cNvPr>
          <p:cNvSpPr txBox="1"/>
          <p:nvPr/>
        </p:nvSpPr>
        <p:spPr>
          <a:xfrm>
            <a:off x="755576" y="4063084"/>
            <a:ext cx="3302024" cy="584775"/>
          </a:xfrm>
          <a:prstGeom prst="rect">
            <a:avLst/>
          </a:prstGeom>
          <a:noFill/>
        </p:spPr>
        <p:txBody>
          <a:bodyPr wrap="square" rtlCol="0">
            <a:spAutoFit/>
          </a:bodyPr>
          <a:lstStyle/>
          <a:p>
            <a:r>
              <a:rPr lang="en-US" sz="1600" dirty="0"/>
              <a:t>Interaction potential between water molecules</a:t>
            </a:r>
          </a:p>
        </p:txBody>
      </p:sp>
    </p:spTree>
    <p:extLst>
      <p:ext uri="{BB962C8B-B14F-4D97-AF65-F5344CB8AC3E}">
        <p14:creationId xmlns:p14="http://schemas.microsoft.com/office/powerpoint/2010/main" val="4171031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5BC517-74F7-2BB7-4D04-3FCE56F41EE9}"/>
              </a:ext>
            </a:extLst>
          </p:cNvPr>
          <p:cNvSpPr>
            <a:spLocks noGrp="1"/>
          </p:cNvSpPr>
          <p:nvPr>
            <p:ph type="title"/>
          </p:nvPr>
        </p:nvSpPr>
        <p:spPr>
          <a:xfrm>
            <a:off x="457200" y="361950"/>
            <a:ext cx="8229600" cy="769640"/>
          </a:xfrm>
        </p:spPr>
        <p:txBody>
          <a:bodyPr/>
          <a:lstStyle/>
          <a:p>
            <a:r>
              <a:rPr lang="en-US" dirty="0"/>
              <a:t>Water surface simulation design: equilibration for water</a:t>
            </a:r>
          </a:p>
        </p:txBody>
      </p:sp>
      <p:pic>
        <p:nvPicPr>
          <p:cNvPr id="4" name="图片 3">
            <a:extLst>
              <a:ext uri="{FF2B5EF4-FFF2-40B4-BE49-F238E27FC236}">
                <a16:creationId xmlns:a16="http://schemas.microsoft.com/office/drawing/2014/main" id="{59EBE9D9-5B7A-402D-1E8B-09B1FE472FC8}"/>
              </a:ext>
            </a:extLst>
          </p:cNvPr>
          <p:cNvPicPr>
            <a:picLocks noChangeAspect="1"/>
          </p:cNvPicPr>
          <p:nvPr/>
        </p:nvPicPr>
        <p:blipFill>
          <a:blip r:embed="rId2"/>
          <a:stretch>
            <a:fillRect/>
          </a:stretch>
        </p:blipFill>
        <p:spPr>
          <a:xfrm>
            <a:off x="1979712" y="746770"/>
            <a:ext cx="2808790" cy="2028026"/>
          </a:xfrm>
          <a:prstGeom prst="rect">
            <a:avLst/>
          </a:prstGeom>
        </p:spPr>
      </p:pic>
      <p:pic>
        <p:nvPicPr>
          <p:cNvPr id="6" name="图片 5">
            <a:extLst>
              <a:ext uri="{FF2B5EF4-FFF2-40B4-BE49-F238E27FC236}">
                <a16:creationId xmlns:a16="http://schemas.microsoft.com/office/drawing/2014/main" id="{636392E7-9C49-0965-7255-2508861F04ED}"/>
              </a:ext>
            </a:extLst>
          </p:cNvPr>
          <p:cNvPicPr>
            <a:picLocks noChangeAspect="1"/>
          </p:cNvPicPr>
          <p:nvPr/>
        </p:nvPicPr>
        <p:blipFill>
          <a:blip r:embed="rId3"/>
          <a:stretch>
            <a:fillRect/>
          </a:stretch>
        </p:blipFill>
        <p:spPr>
          <a:xfrm>
            <a:off x="5373475" y="721236"/>
            <a:ext cx="3601357" cy="3578706"/>
          </a:xfrm>
          <a:prstGeom prst="rect">
            <a:avLst/>
          </a:prstGeom>
        </p:spPr>
      </p:pic>
      <p:pic>
        <p:nvPicPr>
          <p:cNvPr id="8" name="图片 7">
            <a:extLst>
              <a:ext uri="{FF2B5EF4-FFF2-40B4-BE49-F238E27FC236}">
                <a16:creationId xmlns:a16="http://schemas.microsoft.com/office/drawing/2014/main" id="{F5001272-80E4-7DFC-4C7C-DE464CCEBEF3}"/>
              </a:ext>
            </a:extLst>
          </p:cNvPr>
          <p:cNvPicPr>
            <a:picLocks noChangeAspect="1"/>
          </p:cNvPicPr>
          <p:nvPr/>
        </p:nvPicPr>
        <p:blipFill>
          <a:blip r:embed="rId4"/>
          <a:stretch>
            <a:fillRect/>
          </a:stretch>
        </p:blipFill>
        <p:spPr>
          <a:xfrm>
            <a:off x="457200" y="2770353"/>
            <a:ext cx="2602632" cy="1928736"/>
          </a:xfrm>
          <a:prstGeom prst="rect">
            <a:avLst/>
          </a:prstGeom>
        </p:spPr>
      </p:pic>
      <p:pic>
        <p:nvPicPr>
          <p:cNvPr id="5122" name="Picture 2" descr="The oxygen–oxygen radial distribution function (RDF), g OO ( r ), of water under ambient conditions extracted from experimental X-ray scattering data [48]. The area under the first peak to r $ 3.4 A  ̊ gives a coordination number of between 4 and 5. ">
            <a:extLst>
              <a:ext uri="{FF2B5EF4-FFF2-40B4-BE49-F238E27FC236}">
                <a16:creationId xmlns:a16="http://schemas.microsoft.com/office/drawing/2014/main" id="{AEB7FBEB-8155-330C-9757-FF665D0B95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832" y="2852814"/>
            <a:ext cx="2605591" cy="192873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0E85620-7DD5-4CA3-4E29-806D6F69EF79}"/>
              </a:ext>
            </a:extLst>
          </p:cNvPr>
          <p:cNvSpPr txBox="1"/>
          <p:nvPr/>
        </p:nvSpPr>
        <p:spPr>
          <a:xfrm>
            <a:off x="251520" y="1203598"/>
            <a:ext cx="1512168" cy="584775"/>
          </a:xfrm>
          <a:prstGeom prst="rect">
            <a:avLst/>
          </a:prstGeom>
          <a:noFill/>
        </p:spPr>
        <p:txBody>
          <a:bodyPr wrap="square" rtlCol="0">
            <a:spAutoFit/>
          </a:bodyPr>
          <a:lstStyle/>
          <a:p>
            <a:r>
              <a:rPr lang="en-US" sz="1600" dirty="0"/>
              <a:t>NVT canonical ensemble</a:t>
            </a:r>
          </a:p>
        </p:txBody>
      </p:sp>
      <p:sp>
        <p:nvSpPr>
          <p:cNvPr id="5" name="文本框 4">
            <a:extLst>
              <a:ext uri="{FF2B5EF4-FFF2-40B4-BE49-F238E27FC236}">
                <a16:creationId xmlns:a16="http://schemas.microsoft.com/office/drawing/2014/main" id="{64D83130-6537-AE0F-77BD-FA0B845D2E7A}"/>
              </a:ext>
            </a:extLst>
          </p:cNvPr>
          <p:cNvSpPr txBox="1"/>
          <p:nvPr/>
        </p:nvSpPr>
        <p:spPr>
          <a:xfrm>
            <a:off x="252993" y="1788373"/>
            <a:ext cx="1224136" cy="584775"/>
          </a:xfrm>
          <a:prstGeom prst="rect">
            <a:avLst/>
          </a:prstGeom>
          <a:noFill/>
        </p:spPr>
        <p:txBody>
          <a:bodyPr wrap="square" rtlCol="0">
            <a:spAutoFit/>
          </a:bodyPr>
          <a:lstStyle/>
          <a:p>
            <a:r>
              <a:rPr lang="en-US" sz="1600" dirty="0"/>
              <a:t>Results validations</a:t>
            </a:r>
          </a:p>
        </p:txBody>
      </p:sp>
    </p:spTree>
    <p:extLst>
      <p:ext uri="{BB962C8B-B14F-4D97-AF65-F5344CB8AC3E}">
        <p14:creationId xmlns:p14="http://schemas.microsoft.com/office/powerpoint/2010/main" val="555679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08F64D-EA5E-F55D-5E42-66EF44EAF0DE}"/>
              </a:ext>
            </a:extLst>
          </p:cNvPr>
          <p:cNvSpPr>
            <a:spLocks noGrp="1"/>
          </p:cNvSpPr>
          <p:nvPr>
            <p:ph type="title"/>
          </p:nvPr>
        </p:nvSpPr>
        <p:spPr/>
        <p:txBody>
          <a:bodyPr/>
          <a:lstStyle/>
          <a:p>
            <a:r>
              <a:rPr lang="en-US" dirty="0"/>
              <a:t>Simulation: Surface Interactions</a:t>
            </a: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8E5420C4-BB3C-0E66-E2E0-F46354EF3591}"/>
                  </a:ext>
                </a:extLst>
              </p:cNvPr>
              <p:cNvSpPr txBox="1"/>
              <p:nvPr/>
            </p:nvSpPr>
            <p:spPr>
              <a:xfrm>
                <a:off x="827584" y="1059582"/>
                <a:ext cx="7416824" cy="2973186"/>
              </a:xfrm>
              <a:prstGeom prst="rect">
                <a:avLst/>
              </a:prstGeom>
              <a:noFill/>
            </p:spPr>
            <p:txBody>
              <a:bodyPr wrap="square" rtlCol="0">
                <a:spAutoFit/>
              </a:bodyPr>
              <a:lstStyle/>
              <a:p>
                <a:r>
                  <a:rPr lang="en-US" sz="1600" dirty="0"/>
                  <a:t>For nonpolar hydrophobic surface: add a Lennard-Jones Potential that is only z-position dependent, the interaction energy (between surface and water molecules) is given by:</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𝑉</m:t>
                      </m:r>
                      <m:r>
                        <a:rPr lang="en-US" sz="1600" b="0" i="0" smtClean="0">
                          <a:latin typeface="Cambria Math" panose="02040503050406030204" pitchFamily="18" charset="0"/>
                        </a:rPr>
                        <m:t>=4</m:t>
                      </m:r>
                      <m:r>
                        <m:rPr>
                          <m:sty m:val="p"/>
                        </m:rPr>
                        <a:rPr lang="el-GR" sz="1600" b="0" i="1" smtClean="0">
                          <a:latin typeface="Cambria Math" panose="02040503050406030204" pitchFamily="18" charset="0"/>
                        </a:rPr>
                        <m:t>ε</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m:rPr>
                                  <m:sty m:val="p"/>
                                </m:rPr>
                                <a:rPr lang="el-GR" sz="1600" i="1">
                                  <a:latin typeface="Cambria Math" panose="02040503050406030204" pitchFamily="18" charset="0"/>
                                </a:rPr>
                                <m:t>σ</m:t>
                              </m:r>
                            </m:num>
                            <m:den>
                              <m:r>
                                <a:rPr lang="en-US" sz="1600" b="0" i="1" smtClean="0">
                                  <a:latin typeface="Cambria Math" panose="02040503050406030204" pitchFamily="18" charset="0"/>
                                </a:rPr>
                                <m:t>𝑟</m:t>
                              </m:r>
                            </m:den>
                          </m:f>
                          <m:r>
                            <a:rPr lang="en-US" sz="1600" b="0" i="1" smtClean="0">
                              <a:latin typeface="Cambria Math" panose="02040503050406030204" pitchFamily="18" charset="0"/>
                            </a:rPr>
                            <m:t>)</m:t>
                          </m:r>
                        </m:e>
                        <m:sup>
                          <m:r>
                            <a:rPr lang="en-US" sz="1600" b="0" i="1" smtClean="0">
                              <a:latin typeface="Cambria Math" panose="02040503050406030204" pitchFamily="18" charset="0"/>
                            </a:rPr>
                            <m:t>12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m:t>
                          </m:r>
                          <m:f>
                            <m:fPr>
                              <m:ctrlPr>
                                <a:rPr lang="en-US" sz="1600" i="1">
                                  <a:latin typeface="Cambria Math" panose="02040503050406030204" pitchFamily="18" charset="0"/>
                                </a:rPr>
                              </m:ctrlPr>
                            </m:fPr>
                            <m:num>
                              <m:r>
                                <m:rPr>
                                  <m:sty m:val="p"/>
                                </m:rPr>
                                <a:rPr lang="el-GR" sz="1600" i="1">
                                  <a:latin typeface="Cambria Math" panose="02040503050406030204" pitchFamily="18" charset="0"/>
                                </a:rPr>
                                <m:t>σ</m:t>
                              </m:r>
                            </m:num>
                            <m:den>
                              <m:r>
                                <a:rPr lang="en-US" sz="1600" i="1">
                                  <a:latin typeface="Cambria Math" panose="02040503050406030204" pitchFamily="18" charset="0"/>
                                </a:rPr>
                                <m:t>𝑟</m:t>
                              </m:r>
                            </m:den>
                          </m:f>
                          <m:r>
                            <a:rPr lang="en-US" sz="1600" i="1">
                              <a:latin typeface="Cambria Math" panose="02040503050406030204" pitchFamily="18" charset="0"/>
                            </a:rPr>
                            <m:t>)</m:t>
                          </m:r>
                        </m:e>
                        <m:sup>
                          <m:r>
                            <a:rPr lang="en-US" sz="1600" b="0" i="1" smtClean="0">
                              <a:latin typeface="Cambria Math" panose="02040503050406030204" pitchFamily="18" charset="0"/>
                            </a:rPr>
                            <m:t>6</m:t>
                          </m:r>
                        </m:sup>
                      </m:sSup>
                      <m:r>
                        <a:rPr lang="en-US" sz="1600" b="0" i="1" smtClean="0">
                          <a:latin typeface="Cambria Math" panose="02040503050406030204" pitchFamily="18" charset="0"/>
                        </a:rPr>
                        <m:t>)</m:t>
                      </m:r>
                    </m:oMath>
                  </m:oMathPara>
                </a14:m>
                <a:endParaRPr lang="en-US" sz="1600" dirty="0"/>
              </a:p>
              <a:p>
                <a:r>
                  <a:rPr lang="en-US" sz="1600" dirty="0"/>
                  <a:t>Where the </a:t>
                </a:r>
                <a14:m>
                  <m:oMath xmlns:m="http://schemas.openxmlformats.org/officeDocument/2006/math">
                    <m:r>
                      <m:rPr>
                        <m:sty m:val="p"/>
                      </m:rPr>
                      <a:rPr lang="el-GR" sz="1600" b="0" i="1" smtClean="0">
                        <a:latin typeface="Cambria Math" panose="02040503050406030204" pitchFamily="18" charset="0"/>
                      </a:rPr>
                      <m:t>ε</m:t>
                    </m:r>
                  </m:oMath>
                </a14:m>
                <a:r>
                  <a:rPr lang="en-US" sz="1600" dirty="0"/>
                  <a:t> controls the strength of the bonds, and r stands for distances from surface to molecule in z axis</a:t>
                </a:r>
              </a:p>
              <a:p>
                <a:endParaRPr lang="en-US" sz="1600" dirty="0"/>
              </a:p>
              <a:p>
                <a:r>
                  <a:rPr lang="en-US" sz="1600" dirty="0"/>
                  <a:t>For polar hydrophilic surface: Ionic potentials or specialized hydrogen bonding potentials plus the Lennard jones Potential for Repulsive behaviors at short range distances. </a:t>
                </a:r>
              </a:p>
              <a:p>
                <a:endParaRPr lang="en-US" sz="1600" dirty="0"/>
              </a:p>
              <a:p>
                <a:r>
                  <a:rPr lang="en-US" sz="1600" dirty="0"/>
                  <a:t>The choice is surface dependent.</a:t>
                </a:r>
              </a:p>
            </p:txBody>
          </p:sp>
        </mc:Choice>
        <mc:Fallback>
          <p:sp>
            <p:nvSpPr>
              <p:cNvPr id="3" name="文本框 2">
                <a:extLst>
                  <a:ext uri="{FF2B5EF4-FFF2-40B4-BE49-F238E27FC236}">
                    <a16:creationId xmlns:a16="http://schemas.microsoft.com/office/drawing/2014/main" id="{8E5420C4-BB3C-0E66-E2E0-F46354EF3591}"/>
                  </a:ext>
                </a:extLst>
              </p:cNvPr>
              <p:cNvSpPr txBox="1">
                <a:spLocks noRot="1" noChangeAspect="1" noMove="1" noResize="1" noEditPoints="1" noAdjustHandles="1" noChangeArrowheads="1" noChangeShapeType="1" noTextEdit="1"/>
              </p:cNvSpPr>
              <p:nvPr/>
            </p:nvSpPr>
            <p:spPr>
              <a:xfrm>
                <a:off x="827584" y="1059582"/>
                <a:ext cx="7416824" cy="2973186"/>
              </a:xfrm>
              <a:prstGeom prst="rect">
                <a:avLst/>
              </a:prstGeom>
              <a:blipFill>
                <a:blip r:embed="rId2"/>
                <a:stretch>
                  <a:fillRect l="-493" t="-615" r="-329" b="-1639"/>
                </a:stretch>
              </a:blipFill>
            </p:spPr>
            <p:txBody>
              <a:bodyPr/>
              <a:lstStyle/>
              <a:p>
                <a:r>
                  <a:rPr lang="en-US">
                    <a:noFill/>
                  </a:rPr>
                  <a:t> </a:t>
                </a:r>
              </a:p>
            </p:txBody>
          </p:sp>
        </mc:Fallback>
      </mc:AlternateContent>
    </p:spTree>
    <p:extLst>
      <p:ext uri="{BB962C8B-B14F-4D97-AF65-F5344CB8AC3E}">
        <p14:creationId xmlns:p14="http://schemas.microsoft.com/office/powerpoint/2010/main" val="3528047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857B8-1F46-8EE6-39F5-82DC070A1699}"/>
              </a:ext>
            </a:extLst>
          </p:cNvPr>
          <p:cNvSpPr>
            <a:spLocks noGrp="1"/>
          </p:cNvSpPr>
          <p:nvPr>
            <p:ph type="title"/>
          </p:nvPr>
        </p:nvSpPr>
        <p:spPr/>
        <p:txBody>
          <a:bodyPr/>
          <a:lstStyle/>
          <a:p>
            <a:r>
              <a:rPr lang="en-US" dirty="0"/>
              <a:t>Evaporation/condensation kinetics modelling (on going now)</a:t>
            </a:r>
            <a:br>
              <a:rPr lang="en-US" dirty="0"/>
            </a:br>
            <a:endParaRPr lang="en-US" dirty="0"/>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F654ACC3-7DAE-8AEA-BE55-C4856D3E42FC}"/>
                  </a:ext>
                </a:extLst>
              </p:cNvPr>
              <p:cNvSpPr txBox="1"/>
              <p:nvPr/>
            </p:nvSpPr>
            <p:spPr>
              <a:xfrm>
                <a:off x="611560" y="1059582"/>
                <a:ext cx="7848872" cy="2072362"/>
              </a:xfrm>
              <a:prstGeom prst="rect">
                <a:avLst/>
              </a:prstGeom>
              <a:noFill/>
            </p:spPr>
            <p:txBody>
              <a:bodyPr wrap="square" rtlCol="0">
                <a:spAutoFit/>
              </a:bodyPr>
              <a:lstStyle/>
              <a:p>
                <a:r>
                  <a:rPr lang="en-US" sz="1600" dirty="0"/>
                  <a:t>Particle/mass equilibrium in the presence of the vapor phase (Grand canonical ensemble)</a:t>
                </a:r>
              </a:p>
              <a:p>
                <a:r>
                  <a:rPr lang="en-US" sz="1600" dirty="0"/>
                  <a:t>Chemical potential </a:t>
                </a:r>
                <a14:m>
                  <m:oMath xmlns:m="http://schemas.openxmlformats.org/officeDocument/2006/math">
                    <m:r>
                      <a:rPr lang="en-US" sz="1600" i="1" smtClean="0">
                        <a:latin typeface="Cambria Math" panose="02040503050406030204" pitchFamily="18" charset="0"/>
                        <a:ea typeface="Cambria Math" panose="02040503050406030204" pitchFamily="18" charset="0"/>
                      </a:rPr>
                      <m:t>𝜇</m:t>
                    </m:r>
                  </m:oMath>
                </a14:m>
                <a:r>
                  <a:rPr lang="en-US" sz="1600" dirty="0"/>
                  <a:t> gives rise to the probability of having N number of particles in fixed volume and temperature. The formula is:</a:t>
                </a:r>
              </a:p>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𝐸</m:t>
                          </m:r>
                        </m:e>
                      </m:d>
                      <m:r>
                        <a:rPr lang="en-US" sz="1600" b="0" i="1"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i="1">
                              <a:latin typeface="Cambria Math" panose="02040503050406030204" pitchFamily="18" charset="0"/>
                              <a:ea typeface="Cambria Math" panose="02040503050406030204" pitchFamily="18" charset="0"/>
                            </a:rPr>
                            <m:t>𝜇</m:t>
                          </m:r>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𝑘𝑇</m:t>
                          </m:r>
                        </m:sup>
                      </m:sSup>
                    </m:oMath>
                  </m:oMathPara>
                </a14:m>
                <a:endParaRPr lang="en-US" sz="1600" dirty="0"/>
              </a:p>
              <a:p>
                <a:r>
                  <a:rPr lang="en-US" sz="1600" dirty="0"/>
                  <a:t>The </a:t>
                </a:r>
                <a14:m>
                  <m:oMath xmlns:m="http://schemas.openxmlformats.org/officeDocument/2006/math">
                    <m:r>
                      <a:rPr lang="en-US" sz="1600" i="1" smtClean="0">
                        <a:latin typeface="Cambria Math" panose="02040503050406030204" pitchFamily="18" charset="0"/>
                        <a:ea typeface="Cambria Math" panose="02040503050406030204" pitchFamily="18" charset="0"/>
                      </a:rPr>
                      <m:t>𝜇</m:t>
                    </m:r>
                  </m:oMath>
                </a14:m>
                <a:r>
                  <a:rPr lang="en-US" sz="1600" dirty="0"/>
                  <a:t> is essentially the energy took to add or delete a particle in a two phase system. When it reaches equilibration, the system will have the optimal number of particles/mass under given temperature/pressure. This effectively takes evaporation and condensation rate into </a:t>
                </a:r>
                <a:r>
                  <a:rPr lang="en-US" sz="1600" dirty="0" err="1"/>
                  <a:t>acoount</a:t>
                </a:r>
                <a:r>
                  <a:rPr lang="en-US" sz="1600" dirty="0"/>
                  <a:t>.</a:t>
                </a:r>
              </a:p>
            </p:txBody>
          </p:sp>
        </mc:Choice>
        <mc:Fallback>
          <p:sp>
            <p:nvSpPr>
              <p:cNvPr id="3" name="文本框 2">
                <a:extLst>
                  <a:ext uri="{FF2B5EF4-FFF2-40B4-BE49-F238E27FC236}">
                    <a16:creationId xmlns:a16="http://schemas.microsoft.com/office/drawing/2014/main" id="{F654ACC3-7DAE-8AEA-BE55-C4856D3E42FC}"/>
                  </a:ext>
                </a:extLst>
              </p:cNvPr>
              <p:cNvSpPr txBox="1">
                <a:spLocks noRot="1" noChangeAspect="1" noMove="1" noResize="1" noEditPoints="1" noAdjustHandles="1" noChangeArrowheads="1" noChangeShapeType="1" noTextEdit="1"/>
              </p:cNvSpPr>
              <p:nvPr/>
            </p:nvSpPr>
            <p:spPr>
              <a:xfrm>
                <a:off x="611560" y="1059582"/>
                <a:ext cx="7848872" cy="2072362"/>
              </a:xfrm>
              <a:prstGeom prst="rect">
                <a:avLst/>
              </a:prstGeom>
              <a:blipFill>
                <a:blip r:embed="rId2"/>
                <a:stretch>
                  <a:fillRect l="-388" t="-882" b="-2941"/>
                </a:stretch>
              </a:blipFill>
            </p:spPr>
            <p:txBody>
              <a:bodyPr/>
              <a:lstStyle/>
              <a:p>
                <a:r>
                  <a:rPr lang="en-US">
                    <a:noFill/>
                  </a:rPr>
                  <a:t> </a:t>
                </a:r>
              </a:p>
            </p:txBody>
          </p:sp>
        </mc:Fallback>
      </mc:AlternateContent>
    </p:spTree>
    <p:extLst>
      <p:ext uri="{BB962C8B-B14F-4D97-AF65-F5344CB8AC3E}">
        <p14:creationId xmlns:p14="http://schemas.microsoft.com/office/powerpoint/2010/main" val="2236159657"/>
      </p:ext>
    </p:extLst>
  </p:cSld>
  <p:clrMapOvr>
    <a:masterClrMapping/>
  </p:clrMapOvr>
</p:sld>
</file>

<file path=ppt/theme/theme1.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305A81DC-F056-FF44-9553-6A4D4150B4C1}" vid="{22C4A014-A9D7-334E-98D6-A9C7E73BCA4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cmu-powerpoint-digitaltartan (1)</Template>
  <TotalTime>220</TotalTime>
  <Words>687</Words>
  <Application>Microsoft Office PowerPoint</Application>
  <PresentationFormat>全屏显示(16:9)</PresentationFormat>
  <Paragraphs>55</Paragraphs>
  <Slides>11</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vt:i4>
      </vt:variant>
    </vt:vector>
  </HeadingPairs>
  <TitlesOfParts>
    <vt:vector size="24" baseType="lpstr">
      <vt:lpstr>.AppleSystemUIFont</vt:lpstr>
      <vt:lpstr>45 Helvetica Light</vt:lpstr>
      <vt:lpstr>DengXian</vt:lpstr>
      <vt:lpstr>ＭＳ Ｐゴシック</vt:lpstr>
      <vt:lpstr>Abadi</vt:lpstr>
      <vt:lpstr>Arial</vt:lpstr>
      <vt:lpstr>Cambria Math</vt:lpstr>
      <vt:lpstr>Open Sans</vt:lpstr>
      <vt:lpstr>Open Sans Light</vt:lpstr>
      <vt:lpstr>Open Sans Regular</vt:lpstr>
      <vt:lpstr>Times</vt:lpstr>
      <vt:lpstr>Times New Roman</vt:lpstr>
      <vt:lpstr>CMU PPT Theme</vt:lpstr>
      <vt:lpstr>PowerPoint 演示文稿</vt:lpstr>
      <vt:lpstr>PowerPoint 演示文稿</vt:lpstr>
      <vt:lpstr>Adhesion Tests</vt:lpstr>
      <vt:lpstr>Computer Simulations: robust and effective </vt:lpstr>
      <vt:lpstr>Simulation: Monte Carlo</vt:lpstr>
      <vt:lpstr>Water surface simulation design: water interactions</vt:lpstr>
      <vt:lpstr>Water surface simulation design: equilibration for water</vt:lpstr>
      <vt:lpstr>Simulation: Surface Interactions</vt:lpstr>
      <vt:lpstr>Evaporation/condensation kinetics modelling (on going now) </vt:lpstr>
      <vt:lpstr>Deep learning model (On going) </vt:lpstr>
      <vt:lpstr>Related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xianyang chen</dc:creator>
  <cp:lastModifiedBy>xianyang chen</cp:lastModifiedBy>
  <cp:revision>7</cp:revision>
  <cp:lastPrinted>2016-12-06T18:52:42Z</cp:lastPrinted>
  <dcterms:created xsi:type="dcterms:W3CDTF">2024-04-22T02:26:52Z</dcterms:created>
  <dcterms:modified xsi:type="dcterms:W3CDTF">2024-04-22T15:07:23Z</dcterms:modified>
</cp:coreProperties>
</file>